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3" r:id="rId4"/>
    <p:sldId id="270" r:id="rId5"/>
    <p:sldId id="267" r:id="rId6"/>
    <p:sldId id="269" r:id="rId7"/>
    <p:sldId id="259" r:id="rId8"/>
    <p:sldId id="265" r:id="rId9"/>
    <p:sldId id="260" r:id="rId10"/>
    <p:sldId id="261" r:id="rId11"/>
    <p:sldId id="271" r:id="rId12"/>
    <p:sldId id="262" r:id="rId13"/>
    <p:sldId id="266" r:id="rId14"/>
    <p:sldId id="268" r:id="rId15"/>
    <p:sldId id="257" r:id="rId16"/>
    <p:sldId id="264" r:id="rId1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6" d="100"/>
          <a:sy n="86" d="100"/>
        </p:scale>
        <p:origin x="70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39F1017-6A2D-4460-9667-61A02922CF72}" type="doc">
      <dgm:prSet loTypeId="urn:microsoft.com/office/officeart/2005/8/layout/pyramid4" loCatId="relationship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3C766C7-C397-4C40-8288-A1B07E76D232}">
      <dgm:prSet phldrT="[Текст]" custT="1"/>
      <dgm:spPr/>
      <dgm:t>
        <a:bodyPr/>
        <a:lstStyle/>
        <a:p>
          <a:r>
            <a:rPr lang="ru-RU" sz="1600" b="1" dirty="0">
              <a:latin typeface="Times New Roman" panose="02020603050405020304" pitchFamily="18" charset="0"/>
              <a:cs typeface="Times New Roman" panose="02020603050405020304" pitchFamily="18" charset="0"/>
            </a:rPr>
            <a:t>Медицинский работник</a:t>
          </a:r>
        </a:p>
      </dgm:t>
    </dgm:pt>
    <dgm:pt modelId="{76CB5C02-253A-41DC-952C-E94DD653A424}" type="parTrans" cxnId="{8A0262ED-E99B-444D-80B0-93354A494476}">
      <dgm:prSet/>
      <dgm:spPr/>
      <dgm:t>
        <a:bodyPr/>
        <a:lstStyle/>
        <a:p>
          <a:endParaRPr lang="ru-RU"/>
        </a:p>
      </dgm:t>
    </dgm:pt>
    <dgm:pt modelId="{453045AA-4EE3-485C-B1E1-A02F0AEE51EF}" type="sibTrans" cxnId="{8A0262ED-E99B-444D-80B0-93354A494476}">
      <dgm:prSet/>
      <dgm:spPr/>
      <dgm:t>
        <a:bodyPr/>
        <a:lstStyle/>
        <a:p>
          <a:endParaRPr lang="ru-RU"/>
        </a:p>
      </dgm:t>
    </dgm:pt>
    <dgm:pt modelId="{168CB15B-DEE8-4B67-81EB-0A3EFEFD3B85}">
      <dgm:prSet phldrT="[Текст]" custT="1"/>
      <dgm:spPr/>
      <dgm:t>
        <a:bodyPr/>
        <a:lstStyle/>
        <a:p>
          <a:r>
            <a:rPr lang="ru-RU" sz="1600" b="1" dirty="0">
              <a:latin typeface="Times New Roman" panose="02020603050405020304" pitchFamily="18" charset="0"/>
              <a:cs typeface="Times New Roman" panose="02020603050405020304" pitchFamily="18" charset="0"/>
            </a:rPr>
            <a:t>Пациент</a:t>
          </a:r>
        </a:p>
      </dgm:t>
    </dgm:pt>
    <dgm:pt modelId="{4474E203-D4DC-4F8D-B493-A9A990F47C8B}" type="parTrans" cxnId="{05467607-EF67-4475-9235-63C617BBB9DF}">
      <dgm:prSet/>
      <dgm:spPr/>
      <dgm:t>
        <a:bodyPr/>
        <a:lstStyle/>
        <a:p>
          <a:endParaRPr lang="ru-RU"/>
        </a:p>
      </dgm:t>
    </dgm:pt>
    <dgm:pt modelId="{DAB29072-84EE-4037-94AE-677810F7DE52}" type="sibTrans" cxnId="{05467607-EF67-4475-9235-63C617BBB9DF}">
      <dgm:prSet/>
      <dgm:spPr/>
      <dgm:t>
        <a:bodyPr/>
        <a:lstStyle/>
        <a:p>
          <a:endParaRPr lang="ru-RU"/>
        </a:p>
      </dgm:t>
    </dgm:pt>
    <dgm:pt modelId="{40A81BF9-E02C-494E-83A6-A648505B2DD1}">
      <dgm:prSet phldrT="[Текст]" custT="1"/>
      <dgm:spPr/>
      <dgm:t>
        <a:bodyPr/>
        <a:lstStyle/>
        <a:p>
          <a:r>
            <a:rPr lang="ru-RU" sz="1200" b="1" dirty="0">
              <a:latin typeface="Times New Roman" panose="02020603050405020304" pitchFamily="18" charset="0"/>
              <a:cs typeface="Times New Roman" panose="02020603050405020304" pitchFamily="18" charset="0"/>
            </a:rPr>
            <a:t>ПАЦИЕНТООРИЕНТИРОВАННОСТЬ</a:t>
          </a:r>
        </a:p>
      </dgm:t>
    </dgm:pt>
    <dgm:pt modelId="{7D2C1080-2BB6-4CFD-B101-442E39010F46}" type="parTrans" cxnId="{B5D00897-DB7C-421F-8ABA-D794101C2DEF}">
      <dgm:prSet/>
      <dgm:spPr/>
      <dgm:t>
        <a:bodyPr/>
        <a:lstStyle/>
        <a:p>
          <a:endParaRPr lang="ru-RU"/>
        </a:p>
      </dgm:t>
    </dgm:pt>
    <dgm:pt modelId="{D7C0E1CA-9E10-4DB6-93BC-E55137986D99}" type="sibTrans" cxnId="{B5D00897-DB7C-421F-8ABA-D794101C2DEF}">
      <dgm:prSet/>
      <dgm:spPr/>
      <dgm:t>
        <a:bodyPr/>
        <a:lstStyle/>
        <a:p>
          <a:endParaRPr lang="ru-RU"/>
        </a:p>
      </dgm:t>
    </dgm:pt>
    <dgm:pt modelId="{4A5365E6-1642-4DF9-8B37-73A56AAF0379}">
      <dgm:prSet phldrT="[Текст]" custT="1"/>
      <dgm:spPr/>
      <dgm:t>
        <a:bodyPr/>
        <a:lstStyle/>
        <a:p>
          <a:r>
            <a:rPr lang="ru-RU" sz="1600" b="1" dirty="0">
              <a:latin typeface="Times New Roman" panose="02020603050405020304" pitchFamily="18" charset="0"/>
              <a:cs typeface="Times New Roman" panose="02020603050405020304" pitchFamily="18" charset="0"/>
            </a:rPr>
            <a:t>Законный представитель</a:t>
          </a:r>
        </a:p>
      </dgm:t>
    </dgm:pt>
    <dgm:pt modelId="{0A78A603-4FEF-4EED-980A-05471D5EC975}" type="parTrans" cxnId="{81B97AF6-AE00-444D-BFD9-55DC34E39DC7}">
      <dgm:prSet/>
      <dgm:spPr/>
      <dgm:t>
        <a:bodyPr/>
        <a:lstStyle/>
        <a:p>
          <a:endParaRPr lang="ru-RU"/>
        </a:p>
      </dgm:t>
    </dgm:pt>
    <dgm:pt modelId="{3E60277E-FC6D-48BD-9863-211062CE939F}" type="sibTrans" cxnId="{81B97AF6-AE00-444D-BFD9-55DC34E39DC7}">
      <dgm:prSet/>
      <dgm:spPr/>
      <dgm:t>
        <a:bodyPr/>
        <a:lstStyle/>
        <a:p>
          <a:endParaRPr lang="ru-RU"/>
        </a:p>
      </dgm:t>
    </dgm:pt>
    <dgm:pt modelId="{D820FCBC-9DD5-46E8-B7DB-CAD03FC70930}" type="pres">
      <dgm:prSet presAssocID="{D39F1017-6A2D-4460-9667-61A02922CF72}" presName="compositeShape" presStyleCnt="0">
        <dgm:presLayoutVars>
          <dgm:chMax val="9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0BC697A-60DB-479E-A49C-7CDE75A8944C}" type="pres">
      <dgm:prSet presAssocID="{D39F1017-6A2D-4460-9667-61A02922CF72}" presName="triangle1" presStyleLbl="node1" presStyleIdx="0" presStyleCnt="4" custLinFactNeighborX="-1201" custLinFactNeighborY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8BF4D21-1437-4197-B0C8-81961526C087}" type="pres">
      <dgm:prSet presAssocID="{D39F1017-6A2D-4460-9667-61A02922CF72}" presName="triangle2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2A92117-B75F-4553-A765-A7D20F420D6B}" type="pres">
      <dgm:prSet presAssocID="{D39F1017-6A2D-4460-9667-61A02922CF72}" presName="triangle3" presStyleLbl="node1" presStyleIdx="2" presStyleCnt="4" custLinFactNeighborY="-81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65891E8-1B2F-4FDE-9625-94C363FB7DAA}" type="pres">
      <dgm:prSet presAssocID="{D39F1017-6A2D-4460-9667-61A02922CF72}" presName="triangle4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0B5D685-A3AA-4229-A977-7F382588494A}" type="presOf" srcId="{D39F1017-6A2D-4460-9667-61A02922CF72}" destId="{D820FCBC-9DD5-46E8-B7DB-CAD03FC70930}" srcOrd="0" destOrd="0" presId="urn:microsoft.com/office/officeart/2005/8/layout/pyramid4"/>
    <dgm:cxn modelId="{81B97AF6-AE00-444D-BFD9-55DC34E39DC7}" srcId="{D39F1017-6A2D-4460-9667-61A02922CF72}" destId="{4A5365E6-1642-4DF9-8B37-73A56AAF0379}" srcOrd="3" destOrd="0" parTransId="{0A78A603-4FEF-4EED-980A-05471D5EC975}" sibTransId="{3E60277E-FC6D-48BD-9863-211062CE939F}"/>
    <dgm:cxn modelId="{05467607-EF67-4475-9235-63C617BBB9DF}" srcId="{D39F1017-6A2D-4460-9667-61A02922CF72}" destId="{168CB15B-DEE8-4B67-81EB-0A3EFEFD3B85}" srcOrd="1" destOrd="0" parTransId="{4474E203-D4DC-4F8D-B493-A9A990F47C8B}" sibTransId="{DAB29072-84EE-4037-94AE-677810F7DE52}"/>
    <dgm:cxn modelId="{EEFE0F70-F211-4802-BE1C-6699854F55A4}" type="presOf" srcId="{13C766C7-C397-4C40-8288-A1B07E76D232}" destId="{C0BC697A-60DB-479E-A49C-7CDE75A8944C}" srcOrd="0" destOrd="0" presId="urn:microsoft.com/office/officeart/2005/8/layout/pyramid4"/>
    <dgm:cxn modelId="{8A0262ED-E99B-444D-80B0-93354A494476}" srcId="{D39F1017-6A2D-4460-9667-61A02922CF72}" destId="{13C766C7-C397-4C40-8288-A1B07E76D232}" srcOrd="0" destOrd="0" parTransId="{76CB5C02-253A-41DC-952C-E94DD653A424}" sibTransId="{453045AA-4EE3-485C-B1E1-A02F0AEE51EF}"/>
    <dgm:cxn modelId="{45263847-8A00-40EC-9A84-24DFCA6A0B78}" type="presOf" srcId="{168CB15B-DEE8-4B67-81EB-0A3EFEFD3B85}" destId="{78BF4D21-1437-4197-B0C8-81961526C087}" srcOrd="0" destOrd="0" presId="urn:microsoft.com/office/officeart/2005/8/layout/pyramid4"/>
    <dgm:cxn modelId="{F6457CD1-D16D-43EE-89A7-3B2F2290254D}" type="presOf" srcId="{4A5365E6-1642-4DF9-8B37-73A56AAF0379}" destId="{B65891E8-1B2F-4FDE-9625-94C363FB7DAA}" srcOrd="0" destOrd="0" presId="urn:microsoft.com/office/officeart/2005/8/layout/pyramid4"/>
    <dgm:cxn modelId="{B5D00897-DB7C-421F-8ABA-D794101C2DEF}" srcId="{D39F1017-6A2D-4460-9667-61A02922CF72}" destId="{40A81BF9-E02C-494E-83A6-A648505B2DD1}" srcOrd="2" destOrd="0" parTransId="{7D2C1080-2BB6-4CFD-B101-442E39010F46}" sibTransId="{D7C0E1CA-9E10-4DB6-93BC-E55137986D99}"/>
    <dgm:cxn modelId="{9956364F-BB49-4570-8BA4-33E5E5D5D074}" type="presOf" srcId="{40A81BF9-E02C-494E-83A6-A648505B2DD1}" destId="{22A92117-B75F-4553-A765-A7D20F420D6B}" srcOrd="0" destOrd="0" presId="urn:microsoft.com/office/officeart/2005/8/layout/pyramid4"/>
    <dgm:cxn modelId="{C724491B-E0F9-4326-9F35-5849AB593DFB}" type="presParOf" srcId="{D820FCBC-9DD5-46E8-B7DB-CAD03FC70930}" destId="{C0BC697A-60DB-479E-A49C-7CDE75A8944C}" srcOrd="0" destOrd="0" presId="urn:microsoft.com/office/officeart/2005/8/layout/pyramid4"/>
    <dgm:cxn modelId="{60921736-A0A2-4593-979B-CDC00C2ACB46}" type="presParOf" srcId="{D820FCBC-9DD5-46E8-B7DB-CAD03FC70930}" destId="{78BF4D21-1437-4197-B0C8-81961526C087}" srcOrd="1" destOrd="0" presId="urn:microsoft.com/office/officeart/2005/8/layout/pyramid4"/>
    <dgm:cxn modelId="{4F88C1B2-B87B-44CB-B2CD-1650D235996C}" type="presParOf" srcId="{D820FCBC-9DD5-46E8-B7DB-CAD03FC70930}" destId="{22A92117-B75F-4553-A765-A7D20F420D6B}" srcOrd="2" destOrd="0" presId="urn:microsoft.com/office/officeart/2005/8/layout/pyramid4"/>
    <dgm:cxn modelId="{FAA17935-31A8-40B4-B43A-26E6DDDC7480}" type="presParOf" srcId="{D820FCBC-9DD5-46E8-B7DB-CAD03FC70930}" destId="{B65891E8-1B2F-4FDE-9625-94C363FB7DAA}" srcOrd="3" destOrd="0" presId="urn:microsoft.com/office/officeart/2005/8/layout/pyramid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0BC697A-60DB-479E-A49C-7CDE75A8944C}">
      <dsp:nvSpPr>
        <dsp:cNvPr id="0" name=""/>
        <dsp:cNvSpPr/>
      </dsp:nvSpPr>
      <dsp:spPr>
        <a:xfrm>
          <a:off x="1522899" y="0"/>
          <a:ext cx="2085702" cy="2085702"/>
        </a:xfrm>
        <a:prstGeom prst="triangl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Медицинский работник</a:t>
          </a:r>
        </a:p>
      </dsp:txBody>
      <dsp:txXfrm>
        <a:off x="2044325" y="1042851"/>
        <a:ext cx="1042851" cy="1042851"/>
      </dsp:txXfrm>
    </dsp:sp>
    <dsp:sp modelId="{78BF4D21-1437-4197-B0C8-81961526C087}">
      <dsp:nvSpPr>
        <dsp:cNvPr id="0" name=""/>
        <dsp:cNvSpPr/>
      </dsp:nvSpPr>
      <dsp:spPr>
        <a:xfrm>
          <a:off x="505097" y="2085702"/>
          <a:ext cx="2085702" cy="2085702"/>
        </a:xfrm>
        <a:prstGeom prst="triangl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Пациент</a:t>
          </a:r>
        </a:p>
      </dsp:txBody>
      <dsp:txXfrm>
        <a:off x="1026523" y="3128553"/>
        <a:ext cx="1042851" cy="1042851"/>
      </dsp:txXfrm>
    </dsp:sp>
    <dsp:sp modelId="{22A92117-B75F-4553-A765-A7D20F420D6B}">
      <dsp:nvSpPr>
        <dsp:cNvPr id="0" name=""/>
        <dsp:cNvSpPr/>
      </dsp:nvSpPr>
      <dsp:spPr>
        <a:xfrm rot="10800000">
          <a:off x="1547948" y="2068683"/>
          <a:ext cx="2085702" cy="2085702"/>
        </a:xfrm>
        <a:prstGeom prst="triangl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ПАЦИЕНТООРИЕНТИРОВАННОСТЬ</a:t>
          </a:r>
        </a:p>
      </dsp:txBody>
      <dsp:txXfrm rot="10800000">
        <a:off x="2069373" y="2068683"/>
        <a:ext cx="1042851" cy="1042851"/>
      </dsp:txXfrm>
    </dsp:sp>
    <dsp:sp modelId="{B65891E8-1B2F-4FDE-9625-94C363FB7DAA}">
      <dsp:nvSpPr>
        <dsp:cNvPr id="0" name=""/>
        <dsp:cNvSpPr/>
      </dsp:nvSpPr>
      <dsp:spPr>
        <a:xfrm>
          <a:off x="2590800" y="2085702"/>
          <a:ext cx="2085702" cy="2085702"/>
        </a:xfrm>
        <a:prstGeom prst="triangl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Законный представитель</a:t>
          </a:r>
        </a:p>
      </dsp:txBody>
      <dsp:txXfrm>
        <a:off x="3112226" y="3128553"/>
        <a:ext cx="1042851" cy="104285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4">
  <dgm:title val=""/>
  <dgm:desc val=""/>
  <dgm:catLst>
    <dgm:cat type="pyramid" pri="4000"/>
    <dgm:cat type="relationship" pri="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varLst>
      <dgm:chMax val="9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4">
        <dgm:choose name="Name2">
          <dgm:if name="Name3" axis="ch" ptType="node" func="cnt" op="equ" val="1">
            <dgm:constrLst>
              <dgm:constr type="primFontSz" for="ch" ptType="node" op="equ" val="65"/>
              <dgm:constr type="t" for="ch" forName="triangle1"/>
              <dgm:constr type="l" for="ch" forName="triangle1"/>
              <dgm:constr type="h" for="ch" forName="triangle1" refType="h"/>
              <dgm:constr type="w" for="ch" forName="triangle1" refType="h"/>
            </dgm:constrLst>
          </dgm:if>
          <dgm:else name="Name4">
            <dgm:constrLst>
              <dgm:constr type="primFontSz" for="ch" ptType="node" op="equ" val="65"/>
              <dgm:constr type="t" for="ch" forName="triangle1"/>
              <dgm:constr type="l" for="ch" forName="triangle1" refType="h" fact="0.25"/>
              <dgm:constr type="h" for="ch" forName="triangle1" refType="h" fact="0.5"/>
              <dgm:constr type="w" for="ch" forName="triangle1" refType="h" fact="0.5"/>
              <dgm:constr type="t" for="ch" forName="triangle2" refType="h" fact="0.5"/>
              <dgm:constr type="l" for="ch" forName="triangle2"/>
              <dgm:constr type="h" for="ch" forName="triangle2" refType="h" fact="0.5"/>
              <dgm:constr type="w" for="ch" forName="triangle2" refType="h" fact="0.5"/>
              <dgm:constr type="t" for="ch" forName="triangle3" refType="h" fact="0.5"/>
              <dgm:constr type="l" for="ch" forName="triangle3" refType="h" fact="0.25"/>
              <dgm:constr type="h" for="ch" forName="triangle3" refType="h" fact="0.5"/>
              <dgm:constr type="w" for="ch" forName="triangle3" refType="h" fact="0.5"/>
              <dgm:constr type="t" for="ch" forName="triangle4" refType="h" fact="0.5"/>
              <dgm:constr type="l" for="ch" forName="triangle4" refType="h" fact="0.5"/>
              <dgm:constr type="h" for="ch" forName="triangle4" refType="h" fact="0.5"/>
              <dgm:constr type="w" for="ch" forName="triangle4" refType="h" fact="0.5"/>
            </dgm:constrLst>
          </dgm:else>
        </dgm:choose>
      </dgm:if>
      <dgm:else name="Name5">
        <dgm:constrLst>
          <dgm:constr type="primFontSz" for="ch" ptType="node" op="equ" val="65"/>
          <dgm:constr type="t" for="ch" forName="triangle1"/>
          <dgm:constr type="l" for="ch" forName="triangle1" refType="h" fact="0.33"/>
          <dgm:constr type="h" for="ch" forName="triangle1" refType="h" fact="0.33"/>
          <dgm:constr type="w" for="ch" forName="triangle1" refType="h" fact="0.33"/>
          <dgm:constr type="t" for="ch" forName="triangle2" refType="h" fact="0.33"/>
          <dgm:constr type="l" for="ch" forName="triangle2" refType="h" fact="0.165"/>
          <dgm:constr type="h" for="ch" forName="triangle2" refType="h" fact="0.33"/>
          <dgm:constr type="w" for="ch" forName="triangle2" refType="h" fact="0.33"/>
          <dgm:constr type="t" for="ch" forName="triangle3" refType="h" fact="0.33"/>
          <dgm:constr type="l" for="ch" forName="triangle3" refType="h" fact="0.33"/>
          <dgm:constr type="h" for="ch" forName="triangle3" refType="h" fact="0.33"/>
          <dgm:constr type="w" for="ch" forName="triangle3" refType="h" fact="0.33"/>
          <dgm:constr type="t" for="ch" forName="triangle4" refType="h" fact="0.33"/>
          <dgm:constr type="l" for="ch" forName="triangle4" refType="h" fact="0.495"/>
          <dgm:constr type="h" for="ch" forName="triangle4" refType="h" fact="0.33"/>
          <dgm:constr type="w" for="ch" forName="triangle4" refType="h" fact="0.33"/>
          <dgm:constr type="t" for="ch" forName="triangle5" refType="h" fact="0.66"/>
          <dgm:constr type="l" for="ch" forName="triangle5"/>
          <dgm:constr type="h" for="ch" forName="triangle5" refType="h" fact="0.33"/>
          <dgm:constr type="w" for="ch" forName="triangle5" refType="h" fact="0.33"/>
          <dgm:constr type="t" for="ch" forName="triangle6" refType="h" fact="0.66"/>
          <dgm:constr type="l" for="ch" forName="triangle6" refType="h" fact="0.165"/>
          <dgm:constr type="h" for="ch" forName="triangle6" refType="h" fact="0.33"/>
          <dgm:constr type="w" for="ch" forName="triangle6" refType="h" fact="0.33"/>
          <dgm:constr type="t" for="ch" forName="triangle7" refType="h" fact="0.66"/>
          <dgm:constr type="l" for="ch" forName="triangle7" refType="h" fact="0.33"/>
          <dgm:constr type="h" for="ch" forName="triangle7" refType="h" fact="0.33"/>
          <dgm:constr type="w" for="ch" forName="triangle7" refType="h" fact="0.33"/>
          <dgm:constr type="t" for="ch" forName="triangle8" refType="h" fact="0.66"/>
          <dgm:constr type="l" for="ch" forName="triangle8" refType="h" fact="0.495"/>
          <dgm:constr type="h" for="ch" forName="triangle8" refType="h" fact="0.33"/>
          <dgm:constr type="w" for="ch" forName="triangle8" refType="h" fact="0.33"/>
          <dgm:constr type="t" for="ch" forName="triangle9" refType="h" fact="0.66"/>
          <dgm:constr type="l" for="ch" forName="triangle9" refType="h" fact="0.66"/>
          <dgm:constr type="h" for="ch" forName="triangle9" refType="h" fact="0.33"/>
          <dgm:constr type="w" for="ch" forName="triangle9" refType="h" fact="0.33"/>
        </dgm:constrLst>
      </dgm:else>
    </dgm:choose>
    <dgm:ruleLst/>
    <dgm:choose name="Name6">
      <dgm:if name="Name7" axis="ch" ptType="node" func="cnt" op="gte" val="1">
        <dgm:layoutNode name="triangle1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8"/>
    </dgm:choose>
    <dgm:choose name="Name9">
      <dgm:if name="Name10" axis="ch" ptType="node" func="cnt" op="gte" val="2">
        <dgm:layoutNode name="triangle2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choose name="Name11">
            <dgm:if name="Name12" func="var" arg="dir" op="equ" val="norm">
              <dgm:presOf axis="ch desOrSelf" ptType="node node" st="2 1" cnt="1 0"/>
            </dgm:if>
            <dgm:else name="Name13">
              <dgm:presOf axis="ch desOrSelf" ptType="node node" st="4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3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rot="180" type="triangle" r:blip="">
            <dgm:adjLst/>
          </dgm:shape>
          <dgm:presOf axis="ch desOrSelf" ptType="node node" st="3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4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choose name="Name14">
            <dgm:if name="Name15" func="var" arg="dir" op="equ" val="norm">
              <dgm:presOf axis="ch desOrSelf" ptType="node node" st="4 1" cnt="1 0"/>
            </dgm:if>
            <dgm:else name="Name16">
              <dgm:presOf axis="ch desOrSelf" ptType="node node" st="2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17"/>
    </dgm:choose>
    <dgm:choose name="Name18">
      <dgm:if name="Name19" axis="ch" ptType="node" func="cnt" op="gte" val="5">
        <dgm:layoutNode name="triangle5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choose name="Name20">
            <dgm:if name="Name21" func="var" arg="dir" op="equ" val="norm">
              <dgm:presOf axis="ch desOrSelf" ptType="node node" st="5 1" cnt="1 0"/>
            </dgm:if>
            <dgm:else name="Name22">
              <dgm:presOf axis="ch desOrSelf" ptType="node node" st="9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6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rot="180" type="triangle" r:blip="">
            <dgm:adjLst/>
          </dgm:shape>
          <dgm:choose name="Name23">
            <dgm:if name="Name24" func="var" arg="dir" op="equ" val="norm">
              <dgm:presOf axis="ch desOrSelf" ptType="node node" st="6 1" cnt="1 0"/>
            </dgm:if>
            <dgm:else name="Name25">
              <dgm:presOf axis="ch desOrSelf" ptType="node node" st="8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7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presOf axis="ch desOrSelf" ptType="node node" st="7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8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rot="180" type="triangle" r:blip="">
            <dgm:adjLst/>
          </dgm:shape>
          <dgm:choose name="Name26">
            <dgm:if name="Name27" func="var" arg="dir" op="equ" val="norm">
              <dgm:presOf axis="ch desOrSelf" ptType="node node" st="8 1" cnt="1 0"/>
            </dgm:if>
            <dgm:else name="Name28">
              <dgm:presOf axis="ch desOrSelf" ptType="node node" st="6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9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choose name="Name29">
            <dgm:if name="Name30" func="var" arg="dir" op="equ" val="norm">
              <dgm:presOf axis="ch desOrSelf" ptType="node node" st="9 1" cnt="1 0"/>
            </dgm:if>
            <dgm:else name="Name31">
              <dgm:presOf axis="ch desOrSelf" ptType="node node" st="5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2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63D4FB-B943-4C21-A07C-D04A1D38ABAD}" type="datetimeFigureOut">
              <a:rPr lang="ru-RU" smtClean="0"/>
              <a:t>04.04.2025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E85F2-6DBB-4117-A8A3-40ACE9A126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12489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63D4FB-B943-4C21-A07C-D04A1D38ABAD}" type="datetimeFigureOut">
              <a:rPr lang="ru-RU" smtClean="0"/>
              <a:t>04.04.2025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E85F2-6DBB-4117-A8A3-40ACE9A126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0594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63D4FB-B943-4C21-A07C-D04A1D38ABAD}" type="datetimeFigureOut">
              <a:rPr lang="ru-RU" smtClean="0"/>
              <a:t>04.04.2025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E85F2-6DBB-4117-A8A3-40ACE9A126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37608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63D4FB-B943-4C21-A07C-D04A1D38ABAD}" type="datetimeFigureOut">
              <a:rPr lang="ru-RU" smtClean="0"/>
              <a:t>04.04.2025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E85F2-6DBB-4117-A8A3-40ACE9A126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84041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63D4FB-B943-4C21-A07C-D04A1D38ABAD}" type="datetimeFigureOut">
              <a:rPr lang="ru-RU" smtClean="0"/>
              <a:t>04.04.2025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E85F2-6DBB-4117-A8A3-40ACE9A126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61801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63D4FB-B943-4C21-A07C-D04A1D38ABAD}" type="datetimeFigureOut">
              <a:rPr lang="ru-RU" smtClean="0"/>
              <a:t>04.04.2025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E85F2-6DBB-4117-A8A3-40ACE9A126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12520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63D4FB-B943-4C21-A07C-D04A1D38ABAD}" type="datetimeFigureOut">
              <a:rPr lang="ru-RU" smtClean="0"/>
              <a:t>04.04.2025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E85F2-6DBB-4117-A8A3-40ACE9A126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21655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63D4FB-B943-4C21-A07C-D04A1D38ABAD}" type="datetimeFigureOut">
              <a:rPr lang="ru-RU" smtClean="0"/>
              <a:t>04.04.2025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E85F2-6DBB-4117-A8A3-40ACE9A126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5805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63D4FB-B943-4C21-A07C-D04A1D38ABAD}" type="datetimeFigureOut">
              <a:rPr lang="ru-RU" smtClean="0"/>
              <a:t>04.04.2025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E85F2-6DBB-4117-A8A3-40ACE9A126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17569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63D4FB-B943-4C21-A07C-D04A1D38ABAD}" type="datetimeFigureOut">
              <a:rPr lang="ru-RU" smtClean="0"/>
              <a:t>04.04.2025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E85F2-6DBB-4117-A8A3-40ACE9A126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50541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63D4FB-B943-4C21-A07C-D04A1D38ABAD}" type="datetimeFigureOut">
              <a:rPr lang="ru-RU" smtClean="0"/>
              <a:t>04.04.2025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E85F2-6DBB-4117-A8A3-40ACE9A126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5954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63D4FB-B943-4C21-A07C-D04A1D38ABAD}" type="datetimeFigureOut">
              <a:rPr lang="ru-RU" smtClean="0"/>
              <a:t>04.04.2025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AE85F2-6DBB-4117-A8A3-40ACE9A126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29893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3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382381"/>
            <a:ext cx="9868830" cy="3485710"/>
          </a:xfrm>
        </p:spPr>
        <p:txBody>
          <a:bodyPr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5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</a:t>
            </a:r>
            <a:r>
              <a:rPr lang="ru-RU" sz="50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Пациентоориентированность</a:t>
            </a:r>
            <a:r>
              <a:rPr lang="ru-RU" sz="5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5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5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в педиатрической практике медицинской организации»</a:t>
            </a:r>
            <a:br>
              <a:rPr lang="ru-RU" sz="5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5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3999" y="4868091"/>
            <a:ext cx="10476411" cy="1924594"/>
          </a:xfrm>
        </p:spPr>
        <p:txBody>
          <a:bodyPr>
            <a:norm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</a:pPr>
            <a:r>
              <a:rPr lang="ru-RU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Докладчик: </a:t>
            </a:r>
            <a:endParaRPr lang="en-US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r">
              <a:lnSpc>
                <a:spcPct val="100000"/>
              </a:lnSpc>
              <a:spcBef>
                <a:spcPts val="0"/>
              </a:spcBef>
            </a:pPr>
            <a:r>
              <a:rPr lang="ru-RU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Главная медицинская сестра</a:t>
            </a:r>
            <a:endParaRPr lang="en-US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r">
              <a:lnSpc>
                <a:spcPct val="100000"/>
              </a:lnSpc>
              <a:spcBef>
                <a:spcPts val="0"/>
              </a:spcBef>
            </a:pPr>
            <a:r>
              <a:rPr lang="ru-RU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ГОБУЗ МГДП №1,</a:t>
            </a:r>
            <a:endParaRPr lang="en-US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r">
              <a:lnSpc>
                <a:spcPct val="100000"/>
              </a:lnSpc>
              <a:spcBef>
                <a:spcPts val="0"/>
              </a:spcBef>
            </a:pPr>
            <a:r>
              <a:rPr lang="ru-RU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Наталья Александровна </a:t>
            </a:r>
            <a:r>
              <a:rPr lang="ru-RU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Семикина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 descr="C:\Users\Boizova\Desktop\circle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56595" y="-1"/>
            <a:ext cx="2635405" cy="274320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891854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10225668" cy="1690688"/>
          </a:xfrm>
        </p:spPr>
        <p:txBody>
          <a:bodyPr>
            <a:noAutofit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</a:rPr>
              <a:t>П</a:t>
            </a:r>
            <a:r>
              <a:rPr lang="ru-RU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орядок определения групп </a:t>
            </a:r>
            <a:r>
              <a:rPr lang="ru-RU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пациентов</a:t>
            </a:r>
            <a:br>
              <a:rPr lang="ru-RU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ru-RU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при оказании </a:t>
            </a:r>
            <a:r>
              <a:rPr lang="ru-RU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медицинской помощи</a:t>
            </a:r>
            <a:endParaRPr lang="ru-RU" b="1" dirty="0"/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177554" y="1681163"/>
            <a:ext cx="5820022" cy="823912"/>
          </a:xfrm>
        </p:spPr>
        <p:txBody>
          <a:bodyPr>
            <a:no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с</a:t>
            </a:r>
            <a:r>
              <a:rPr lang="ru-RU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рождения до 14 </a:t>
            </a:r>
            <a:r>
              <a:rPr lang="ru-RU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лет </a:t>
            </a: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3"/>
          </p:nvPr>
        </p:nvSpPr>
        <p:spPr/>
        <p:txBody>
          <a:bodyPr>
            <a:norm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15 до 18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лет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" name="Объект 13">
            <a:extLst>
              <a:ext uri="{FF2B5EF4-FFF2-40B4-BE49-F238E27FC236}">
                <a16:creationId xmlns:a16="http://schemas.microsoft.com/office/drawing/2014/main" id="{0AB6B2B2-F548-4D4D-BDA6-E3C8AE00A52A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8382" y="2836476"/>
            <a:ext cx="4162472" cy="4021524"/>
          </a:xfrm>
        </p:spPr>
      </p:pic>
      <p:pic>
        <p:nvPicPr>
          <p:cNvPr id="12" name="Объект 11">
            <a:extLst>
              <a:ext uri="{FF2B5EF4-FFF2-40B4-BE49-F238E27FC236}">
                <a16:creationId xmlns:a16="http://schemas.microsoft.com/office/drawing/2014/main" id="{BABE85B1-7DF5-4CCC-8ADD-9FAA19A10FAC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064" y="3085585"/>
            <a:ext cx="4125951" cy="3664255"/>
          </a:xfr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15539" y="6773"/>
            <a:ext cx="2176461" cy="2091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20887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8428B47-3D06-434B-9EED-711D19BBD8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4001" y="159266"/>
            <a:ext cx="10515600" cy="1325563"/>
          </a:xfrm>
        </p:spPr>
        <p:txBody>
          <a:bodyPr/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Стандартизация оказания </a:t>
            </a:r>
            <a:b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медицинской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помощи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4C440572-7C71-40F5-A795-45498B8EBD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28531" y="1919371"/>
            <a:ext cx="5157787" cy="1168569"/>
          </a:xfrm>
        </p:spPr>
        <p:txBody>
          <a:bodyPr>
            <a:no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 СОП при проведении манипуляций и оказании медицинских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услуг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Объект 8">
            <a:extLst>
              <a:ext uri="{FF2B5EF4-FFF2-40B4-BE49-F238E27FC236}">
                <a16:creationId xmlns:a16="http://schemas.microsoft.com/office/drawing/2014/main" id="{1D203565-72C6-462D-A502-691E3061B388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1001624" y="3041823"/>
            <a:ext cx="3811603" cy="3811603"/>
          </a:xfrm>
          <a:prstGeom prst="rect">
            <a:avLst/>
          </a:prstGeom>
        </p:spPr>
      </p:pic>
      <p:sp>
        <p:nvSpPr>
          <p:cNvPr id="6" name="Текст 5">
            <a:extLst>
              <a:ext uri="{FF2B5EF4-FFF2-40B4-BE49-F238E27FC236}">
                <a16:creationId xmlns:a16="http://schemas.microsoft.com/office/drawing/2014/main" id="{C82075AD-E7D5-4935-B046-65F9ED28FFF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50258" y="1771703"/>
            <a:ext cx="5183188" cy="973260"/>
          </a:xfrm>
        </p:spPr>
        <p:txBody>
          <a:bodyPr>
            <a:norm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 речевых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алгоритмов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Объект 7">
            <a:extLst>
              <a:ext uri="{FF2B5EF4-FFF2-40B4-BE49-F238E27FC236}">
                <a16:creationId xmlns:a16="http://schemas.microsoft.com/office/drawing/2014/main" id="{BCD608DC-E149-4AE2-BDDA-6ECCE37F35DB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3"/>
          <a:stretch>
            <a:fillRect/>
          </a:stretch>
        </p:blipFill>
        <p:spPr>
          <a:xfrm>
            <a:off x="6974766" y="2905894"/>
            <a:ext cx="3998033" cy="3740582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2240C4E-05CF-4FE7-94EF-0DB3D108F0F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27202" y="0"/>
            <a:ext cx="2064798" cy="19847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46239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"/>
            <a:ext cx="10270273" cy="1830440"/>
          </a:xfrm>
        </p:spPr>
        <p:txBody>
          <a:bodyPr>
            <a:noAutofit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</a:rPr>
              <a:t>П</a:t>
            </a:r>
            <a:r>
              <a:rPr lang="ru-RU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орядок информирования </a:t>
            </a:r>
            <a:r>
              <a:rPr lang="ru-RU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пациентов,</a:t>
            </a:r>
            <a:br>
              <a:rPr lang="ru-RU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ru-RU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их </a:t>
            </a:r>
            <a:r>
              <a:rPr lang="ru-RU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законных </a:t>
            </a:r>
            <a:r>
              <a:rPr lang="ru-RU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представителей, посетителей</a:t>
            </a:r>
            <a:endParaRPr lang="ru-RU" b="1" dirty="0"/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0" y="2120527"/>
            <a:ext cx="5991496" cy="1313895"/>
          </a:xfrm>
        </p:spPr>
        <p:txBody>
          <a:bodyPr>
            <a:normAutofit/>
          </a:bodyPr>
          <a:lstStyle/>
          <a:p>
            <a:pPr lvl="0" algn="ctr"/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Оформление документации на проведение медицинских </a:t>
            </a:r>
            <a:r>
              <a:rPr lang="ru-RU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вмешательств</a:t>
            </a:r>
            <a:endParaRPr lang="ru-RU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8" name="Объект 7">
            <a:extLst>
              <a:ext uri="{FF2B5EF4-FFF2-40B4-BE49-F238E27FC236}">
                <a16:creationId xmlns:a16="http://schemas.microsoft.com/office/drawing/2014/main" id="{4143C6D0-2919-4902-A5A4-66AA810C379C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181" y="3724508"/>
            <a:ext cx="3525178" cy="3133492"/>
          </a:xfrm>
        </p:spPr>
      </p:pic>
      <p:sp>
        <p:nvSpPr>
          <p:cNvPr id="6" name="Текст 5"/>
          <p:cNvSpPr>
            <a:spLocks noGrp="1"/>
          </p:cNvSpPr>
          <p:nvPr>
            <p:ph type="body" sz="quarter" idx="3"/>
          </p:nvPr>
        </p:nvSpPr>
        <p:spPr>
          <a:xfrm>
            <a:off x="6107152" y="2181073"/>
            <a:ext cx="5895702" cy="1449280"/>
          </a:xfrm>
        </p:spPr>
        <p:txBody>
          <a:bodyPr>
            <a:noAutofit/>
          </a:bodyPr>
          <a:lstStyle/>
          <a:p>
            <a:pPr algn="ctr"/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Юридическое сопровождение вопросов, связанных с оказанием и предоставлением медицинской помощи штатным </a:t>
            </a:r>
            <a:r>
              <a:rPr lang="ru-RU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юрисконсультом</a:t>
            </a:r>
            <a:endParaRPr lang="ru-RU" dirty="0"/>
          </a:p>
        </p:txBody>
      </p:sp>
      <p:pic>
        <p:nvPicPr>
          <p:cNvPr id="10" name="Объект 9">
            <a:extLst>
              <a:ext uri="{FF2B5EF4-FFF2-40B4-BE49-F238E27FC236}">
                <a16:creationId xmlns:a16="http://schemas.microsoft.com/office/drawing/2014/main" id="{FCEF27E0-1698-430D-987E-33BF6703B892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3421" y="3980985"/>
            <a:ext cx="3812198" cy="2755674"/>
          </a:xfr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92875" y="1"/>
            <a:ext cx="2199125" cy="2112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402591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98AD5D1-3D23-4686-934A-8059CF6C4F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39337"/>
            <a:ext cx="10504449" cy="1551351"/>
          </a:xfrm>
        </p:spPr>
        <p:txBody>
          <a:bodyPr>
            <a:noAutofit/>
          </a:bodyPr>
          <a:lstStyle/>
          <a:p>
            <a:pPr algn="ctr"/>
            <a:r>
              <a:rPr kumimoji="0" lang="ru-RU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</a:rPr>
              <a:t>Порядок информирования пациентов,</a:t>
            </a:r>
            <a:br>
              <a:rPr kumimoji="0" lang="ru-RU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kumimoji="0" lang="ru-RU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</a:rPr>
              <a:t> их законных представителей, </a:t>
            </a:r>
            <a:br>
              <a:rPr kumimoji="0" lang="ru-RU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kumimoji="0" lang="ru-RU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</a:rPr>
              <a:t>посетителей</a:t>
            </a:r>
            <a:endParaRPr lang="ru-RU" dirty="0"/>
          </a:p>
        </p:txBody>
      </p:sp>
      <p:pic>
        <p:nvPicPr>
          <p:cNvPr id="17" name="Объект 16">
            <a:extLst>
              <a:ext uri="{FF2B5EF4-FFF2-40B4-BE49-F238E27FC236}">
                <a16:creationId xmlns:a16="http://schemas.microsoft.com/office/drawing/2014/main" id="{9EB531AA-72BB-4F90-A470-D6144D4D38D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850480" y="3240505"/>
            <a:ext cx="2942620" cy="3090336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3" name="Текст 2">
            <a:extLst>
              <a:ext uri="{FF2B5EF4-FFF2-40B4-BE49-F238E27FC236}">
                <a16:creationId xmlns:a16="http://schemas.microsoft.com/office/drawing/2014/main" id="{97B9FF8E-B1E3-4DE9-953A-BDE9E4EE55BA}"/>
              </a:ext>
            </a:extLst>
          </p:cNvPr>
          <p:cNvSpPr>
            <a:spLocks noGrp="1"/>
          </p:cNvSpPr>
          <p:nvPr>
            <p:ph type="body" idx="4294967295"/>
          </p:nvPr>
        </p:nvSpPr>
        <p:spPr>
          <a:xfrm>
            <a:off x="741069" y="2286597"/>
            <a:ext cx="10022889" cy="742440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Информационная доступность о работе 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учреждения</a:t>
            </a:r>
            <a:endParaRPr lang="ru-RU" sz="2400" dirty="0"/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1C39E491-1FB7-4B92-AC91-3F6E2F85107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5055" y="3232515"/>
            <a:ext cx="3060194" cy="3268646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CBC77671-8B1C-4C57-B226-75FADA4D58BB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069" b="25072"/>
          <a:stretch/>
        </p:blipFill>
        <p:spPr>
          <a:xfrm>
            <a:off x="4751779" y="3196694"/>
            <a:ext cx="3005078" cy="3177957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15539" y="0"/>
            <a:ext cx="2176461" cy="2091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813662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D692A992-50CE-48C9-91F6-5DA3E23517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87087"/>
            <a:ext cx="10270273" cy="1603602"/>
          </a:xfrm>
        </p:spPr>
        <p:txBody>
          <a:bodyPr>
            <a:noAutofit/>
          </a:bodyPr>
          <a:lstStyle/>
          <a:p>
            <a:pPr algn="ctr"/>
            <a:r>
              <a:rPr kumimoji="0" lang="ru-RU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j-cs"/>
              </a:rPr>
              <a:t>Порядок информирования пациентов,</a:t>
            </a:r>
            <a:br>
              <a:rPr kumimoji="0" lang="ru-RU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j-cs"/>
              </a:rPr>
            </a:br>
            <a:r>
              <a:rPr kumimoji="0" lang="ru-RU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j-cs"/>
              </a:rPr>
              <a:t> их законных представителей, </a:t>
            </a:r>
            <a:br>
              <a:rPr kumimoji="0" lang="ru-RU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j-cs"/>
              </a:rPr>
            </a:br>
            <a:r>
              <a:rPr kumimoji="0" lang="ru-RU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j-cs"/>
              </a:rPr>
              <a:t>посетителей</a:t>
            </a:r>
            <a:endParaRPr lang="ru-RU" dirty="0"/>
          </a:p>
        </p:txBody>
      </p:sp>
      <p:sp>
        <p:nvSpPr>
          <p:cNvPr id="6" name="Текст 5">
            <a:extLst>
              <a:ext uri="{FF2B5EF4-FFF2-40B4-BE49-F238E27FC236}">
                <a16:creationId xmlns:a16="http://schemas.microsoft.com/office/drawing/2014/main" id="{B24B8A56-618C-46BC-B8CA-C74EB09BFC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2123873"/>
            <a:ext cx="9175751" cy="846264"/>
          </a:xfrm>
        </p:spPr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Наглядная и достоверная маршрутизация в </a:t>
            </a:r>
            <a:r>
              <a:rPr kumimoji="0" lang="ru-RU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учреждении</a:t>
            </a:r>
            <a:endParaRPr kumimoji="0" lang="ru-RU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9" name="Объект 7">
            <a:extLst>
              <a:ext uri="{FF2B5EF4-FFF2-40B4-BE49-F238E27FC236}">
                <a16:creationId xmlns:a16="http://schemas.microsoft.com/office/drawing/2014/main" id="{A35953DE-4016-4261-9FB7-6321D83D243E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6178" y="2744135"/>
            <a:ext cx="3169307" cy="38025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15539" y="6772"/>
            <a:ext cx="2176461" cy="2091109"/>
          </a:xfrm>
          <a:prstGeom prst="rect">
            <a:avLst/>
          </a:prstGeom>
        </p:spPr>
      </p:pic>
      <p:pic>
        <p:nvPicPr>
          <p:cNvPr id="4" name="Объект 3"/>
          <p:cNvPicPr>
            <a:picLocks noGrp="1" noChangeAspect="1"/>
          </p:cNvPicPr>
          <p:nvPr>
            <p:ph sz="half" idx="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8377" y="2870132"/>
            <a:ext cx="3427855" cy="364746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36" y="2869264"/>
            <a:ext cx="2815512" cy="367737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169673543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0712" y="0"/>
            <a:ext cx="9674827" cy="992459"/>
          </a:xfrm>
        </p:spPr>
        <p:txBody>
          <a:bodyPr/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Вывод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sz="half" idx="2"/>
          </p:nvPr>
        </p:nvSpPr>
        <p:spPr>
          <a:xfrm>
            <a:off x="256478" y="1193180"/>
            <a:ext cx="11935522" cy="5664819"/>
          </a:xfrm>
        </p:spPr>
        <p:txBody>
          <a:bodyPr>
            <a:normAutofit fontScale="77500" lnSpcReduction="20000"/>
          </a:bodyPr>
          <a:lstStyle/>
          <a:p>
            <a:pPr marL="0" lvl="0" indent="0" algn="just">
              <a:buNone/>
            </a:pPr>
            <a:endParaRPr lang="ru-RU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buFont typeface="Wingdings" panose="05000000000000000000" pitchFamily="2" charset="2"/>
              <a:buChar char="Ø"/>
            </a:pPr>
            <a:r>
              <a:rPr lang="ru-RU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УСПЕШНОЕ ЛЕЧЕНИЕ</a:t>
            </a:r>
          </a:p>
          <a:p>
            <a:pPr marL="0" lvl="0" indent="0" algn="just">
              <a:buNone/>
            </a:pPr>
            <a:endParaRPr lang="ru-RU" sz="31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just">
              <a:buNone/>
            </a:pPr>
            <a:r>
              <a:rPr lang="ru-RU" sz="31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снижение </a:t>
            </a:r>
            <a:r>
              <a:rPr lang="ru-RU" sz="31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уровня заболеваемости, по статистическим сведениям ГОБУЗ МГДП № 1, среди прикреплённого населения с 83 679 случаев за 2022 год до 75 400 случаев за 2024 </a:t>
            </a:r>
            <a:r>
              <a:rPr lang="ru-RU" sz="31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год;</a:t>
            </a:r>
          </a:p>
          <a:p>
            <a:pPr marL="0" lvl="0" indent="0" algn="just">
              <a:buNone/>
            </a:pPr>
            <a:endParaRPr lang="ru-RU" sz="31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buFont typeface="Wingdings" panose="05000000000000000000" pitchFamily="2" charset="2"/>
              <a:buChar char="Ø"/>
            </a:pPr>
            <a:r>
              <a:rPr lang="ru-RU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ПРОФЕССИОНАЛЬНОЕ ОКАЗАНИЕ МЕДИЦИНСКОЙ ПОМОЩИ</a:t>
            </a:r>
          </a:p>
          <a:p>
            <a:pPr marL="0" lvl="0" indent="0" algn="just">
              <a:buNone/>
            </a:pPr>
            <a:endParaRPr lang="ru-RU" b="1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just">
              <a:buNone/>
            </a:pPr>
            <a:r>
              <a:rPr lang="ru-RU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отсутствие 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случаев ИСМП в период 2022 – 2024 </a:t>
            </a:r>
            <a:r>
              <a:rPr lang="ru-RU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год;</a:t>
            </a:r>
          </a:p>
          <a:p>
            <a:pPr lvl="0" algn="just"/>
            <a:endParaRPr lang="ru-RU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buFont typeface="Wingdings" panose="05000000000000000000" pitchFamily="2" charset="2"/>
              <a:buChar char="Ø"/>
            </a:pPr>
            <a:r>
              <a:rPr lang="ru-RU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ru-RU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ИНИМИЗАЦИЯ КОЛИЧЕСТВА СЕРВИСНЫХ ОБРАЩЕНИЙ</a:t>
            </a:r>
          </a:p>
          <a:p>
            <a:pPr marL="0" lvl="0" indent="0" algn="just">
              <a:buNone/>
            </a:pPr>
            <a:endParaRPr kumimoji="0" lang="ru-RU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just">
              <a:buNone/>
            </a:pPr>
            <a:r>
              <a:rPr kumimoji="0" lang="ru-RU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сокращение </a:t>
            </a:r>
            <a:r>
              <a:rPr kumimoji="0" lang="ru-RU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случаев данных обращений, по аналитическим сведениям ГОБУЗ </a:t>
            </a:r>
            <a:r>
              <a:rPr kumimoji="0" lang="ru-RU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МГДП </a:t>
            </a:r>
            <a:r>
              <a:rPr kumimoji="0" lang="ru-RU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№ 1</a:t>
            </a:r>
            <a:r>
              <a:rPr kumimoji="0" lang="ru-RU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pPr marL="0" lvl="0" indent="0" algn="just">
              <a:buNone/>
            </a:pPr>
            <a:r>
              <a:rPr kumimoji="0" lang="ru-RU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kumimoji="0" lang="ru-RU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25 обращений за 2022 год до 4 обращений за 2024 </a:t>
            </a:r>
            <a:r>
              <a:rPr kumimoji="0" lang="ru-RU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год.</a:t>
            </a:r>
            <a:endParaRPr lang="ru-RU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15539" y="0"/>
            <a:ext cx="2176461" cy="2091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580430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2276" y="0"/>
            <a:ext cx="9196870" cy="979586"/>
          </a:xfrm>
        </p:spPr>
        <p:txBody>
          <a:bodyPr>
            <a:normAutofit/>
          </a:bodyPr>
          <a:lstStyle/>
          <a:p>
            <a:r>
              <a:rPr lang="ru-RU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43526" y="0"/>
            <a:ext cx="2348473" cy="2254928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2F99429-F557-41D7-BA49-F39DF41420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35579" y="1340528"/>
            <a:ext cx="5232602" cy="5517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51041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288628"/>
            <a:ext cx="10515600" cy="1325563"/>
          </a:xfrm>
        </p:spPr>
        <p:txBody>
          <a:bodyPr/>
          <a:lstStyle/>
          <a:p>
            <a:pPr algn="ctr"/>
            <a:r>
              <a:rPr lang="ru-RU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Пациентоориентированность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60863" y="2742668"/>
            <a:ext cx="9788912" cy="1717819"/>
          </a:xfrm>
        </p:spPr>
        <p:txBody>
          <a:bodyPr/>
          <a:lstStyle/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Это модель взаимодействия персонала с пациентом, основанная на дружелюбии, уважении,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неконфликтности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понимании запросов пациента и умении их решать, внимании к эмоциональному состоянию человека.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15238" y="0"/>
            <a:ext cx="2176762" cy="2090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90439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43545" y="0"/>
            <a:ext cx="2348456" cy="2256359"/>
          </a:xfrm>
          <a:prstGeom prst="rect">
            <a:avLst/>
          </a:prstGeom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502173" y="164403"/>
            <a:ext cx="10515600" cy="1325563"/>
          </a:xfrm>
        </p:spPr>
        <p:txBody>
          <a:bodyPr/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Мир глазами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детей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B576C244-C788-4299-BE7C-3939275E4711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8713" y="1688350"/>
            <a:ext cx="3768191" cy="5024255"/>
          </a:xfrm>
        </p:spPr>
      </p:pic>
      <p:pic>
        <p:nvPicPr>
          <p:cNvPr id="10" name="Объект 9">
            <a:extLst>
              <a:ext uri="{FF2B5EF4-FFF2-40B4-BE49-F238E27FC236}">
                <a16:creationId xmlns:a16="http://schemas.microsoft.com/office/drawing/2014/main" id="{94B8B06A-B8D1-4AE8-A5B8-1CCC4514D0D9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7417" y="1688350"/>
            <a:ext cx="3768191" cy="5024255"/>
          </a:xfrm>
        </p:spPr>
      </p:pic>
    </p:spTree>
    <p:extLst>
      <p:ext uri="{BB962C8B-B14F-4D97-AF65-F5344CB8AC3E}">
        <p14:creationId xmlns:p14="http://schemas.microsoft.com/office/powerpoint/2010/main" val="1511000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15539" y="0"/>
            <a:ext cx="2176461" cy="2091109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8129E2F-63AD-429C-BA55-6E1ACF44DD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2581" y="0"/>
            <a:ext cx="10515600" cy="1069535"/>
          </a:xfrm>
        </p:spPr>
        <p:txBody>
          <a:bodyPr/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Игровые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зоны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E2DB7377-8B73-4719-8F32-95B27259E5B4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169618" y="2175621"/>
            <a:ext cx="5250601" cy="3768680"/>
          </a:xfrm>
        </p:spPr>
      </p:pic>
      <p:pic>
        <p:nvPicPr>
          <p:cNvPr id="8" name="Объект 7">
            <a:extLst>
              <a:ext uri="{FF2B5EF4-FFF2-40B4-BE49-F238E27FC236}">
                <a16:creationId xmlns:a16="http://schemas.microsoft.com/office/drawing/2014/main" id="{6EB2C4EF-FF11-46A3-A19C-FDDEB4EE41F0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01526" y="2171641"/>
            <a:ext cx="5261564" cy="3787602"/>
          </a:xfrm>
        </p:spPr>
      </p:pic>
    </p:spTree>
    <p:extLst>
      <p:ext uri="{BB962C8B-B14F-4D97-AF65-F5344CB8AC3E}">
        <p14:creationId xmlns:p14="http://schemas.microsoft.com/office/powerpoint/2010/main" val="26702606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25125" y="0"/>
            <a:ext cx="2176461" cy="2091109"/>
          </a:xfrm>
          <a:prstGeom prst="rect">
            <a:avLst/>
          </a:prstGeom>
        </p:spPr>
      </p:pic>
      <p:sp>
        <p:nvSpPr>
          <p:cNvPr id="9" name="Заголовок 8">
            <a:extLst>
              <a:ext uri="{FF2B5EF4-FFF2-40B4-BE49-F238E27FC236}">
                <a16:creationId xmlns:a16="http://schemas.microsoft.com/office/drawing/2014/main" id="{63AD6B06-E838-4115-BA60-28640EA7AE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335" y="851"/>
            <a:ext cx="10515600" cy="1325563"/>
          </a:xfrm>
        </p:spPr>
        <p:txBody>
          <a:bodyPr/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Иллюстрации любимых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стихов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9D9AFF74-86B0-402A-8E4C-A358AE4D8D65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3438" y="1594894"/>
            <a:ext cx="3798792" cy="5065056"/>
          </a:xfrm>
        </p:spPr>
      </p:pic>
      <p:pic>
        <p:nvPicPr>
          <p:cNvPr id="8" name="Объект 7">
            <a:extLst>
              <a:ext uri="{FF2B5EF4-FFF2-40B4-BE49-F238E27FC236}">
                <a16:creationId xmlns:a16="http://schemas.microsoft.com/office/drawing/2014/main" id="{A1F7F47B-4657-434B-9453-A3D2B113066A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5250" y="1594894"/>
            <a:ext cx="3798792" cy="5065056"/>
          </a:xfrm>
        </p:spPr>
      </p:pic>
    </p:spTree>
    <p:extLst>
      <p:ext uri="{BB962C8B-B14F-4D97-AF65-F5344CB8AC3E}">
        <p14:creationId xmlns:p14="http://schemas.microsoft.com/office/powerpoint/2010/main" val="15120991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15539" y="0"/>
            <a:ext cx="2176461" cy="2091109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0729A7C-6544-4CBC-A35F-F60FA6C4E6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8169" y="84136"/>
            <a:ext cx="10515600" cy="1325563"/>
          </a:xfrm>
        </p:spPr>
        <p:txBody>
          <a:bodyPr/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Зоны комфортного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ожидания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Объект 9"/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84201" y="2099466"/>
            <a:ext cx="5265736" cy="3886200"/>
          </a:xfrm>
        </p:spPr>
      </p:pic>
      <p:pic>
        <p:nvPicPr>
          <p:cNvPr id="11" name="Объект 10"/>
          <p:cNvPicPr>
            <a:picLocks noGrp="1" noChangeAspect="1"/>
          </p:cNvPicPr>
          <p:nvPr>
            <p:ph sz="half" idx="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156201" y="2099466"/>
            <a:ext cx="5265735" cy="3886200"/>
          </a:xfrm>
        </p:spPr>
      </p:pic>
    </p:spTree>
    <p:extLst>
      <p:ext uri="{BB962C8B-B14F-4D97-AF65-F5344CB8AC3E}">
        <p14:creationId xmlns:p14="http://schemas.microsoft.com/office/powerpoint/2010/main" val="1162730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5794" y="0"/>
            <a:ext cx="12000412" cy="2377440"/>
          </a:xfrm>
        </p:spPr>
        <p:txBody>
          <a:bodyPr>
            <a:noAutofit/>
          </a:bodyPr>
          <a:lstStyle/>
          <a:p>
            <a:r>
              <a:rPr lang="ru-RU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педиатрической практике, </a:t>
            </a:r>
            <a:r>
              <a:rPr lang="ru-RU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пациентоориентированность</a:t>
            </a:r>
            <a:r>
              <a:rPr lang="ru-RU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br>
              <a:rPr lang="ru-RU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это Триада, единство образуемое тремя раздельными </a:t>
            </a:r>
            <a:r>
              <a:rPr lang="ru-RU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частями</a:t>
            </a:r>
            <a:endParaRPr lang="ru-RU" b="1" dirty="0"/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701568278"/>
              </p:ext>
            </p:extLst>
          </p:nvPr>
        </p:nvGraphicFramePr>
        <p:xfrm>
          <a:off x="838200" y="2377439"/>
          <a:ext cx="5181600" cy="41714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Объект 6"/>
          <p:cNvSpPr>
            <a:spLocks noGrp="1"/>
          </p:cNvSpPr>
          <p:nvPr>
            <p:ph sz="half" idx="2"/>
          </p:nvPr>
        </p:nvSpPr>
        <p:spPr>
          <a:xfrm>
            <a:off x="6172200" y="3062796"/>
            <a:ext cx="5181600" cy="348604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С</a:t>
            </a:r>
            <a:r>
              <a:rPr lang="ru-RU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облюдение этических норм и правил</a:t>
            </a:r>
          </a:p>
          <a:p>
            <a:pPr marL="0" indent="0">
              <a:buNone/>
            </a:pPr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П</a:t>
            </a:r>
            <a:r>
              <a:rPr lang="ru-RU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орядок определения групп пациентов при оказании медицинской помощи</a:t>
            </a:r>
          </a:p>
          <a:p>
            <a:pPr marL="0" indent="0">
              <a:buNone/>
            </a:pPr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П</a:t>
            </a:r>
            <a:r>
              <a:rPr lang="ru-RU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орядок информирования пациентов, их законных представителей, посетителей.</a:t>
            </a:r>
            <a:endParaRPr lang="en-US" sz="2400" b="1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015539" y="0"/>
            <a:ext cx="2176461" cy="2091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42811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C854644A-25AC-4176-95D9-3A83D1EAA1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211" y="98803"/>
            <a:ext cx="10047248" cy="1325563"/>
          </a:xfrm>
        </p:spPr>
        <p:txBody>
          <a:bodyPr/>
          <a:lstStyle/>
          <a:p>
            <a:pPr algn="ctr"/>
            <a:r>
              <a:rPr kumimoji="0" lang="ru-RU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Соблюдение этических норм </a:t>
            </a:r>
            <a:r>
              <a:rPr kumimoji="0" lang="ru-RU" sz="4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и</a:t>
            </a:r>
            <a:br>
              <a:rPr kumimoji="0" lang="ru-RU" sz="4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kumimoji="0" lang="ru-RU" sz="4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ru-RU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правил </a:t>
            </a:r>
            <a:r>
              <a:rPr kumimoji="0" lang="ru-RU" sz="4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поведения</a:t>
            </a:r>
            <a:endParaRPr lang="ru-RU" dirty="0"/>
          </a:p>
        </p:txBody>
      </p:sp>
      <p:pic>
        <p:nvPicPr>
          <p:cNvPr id="3" name="Объект 2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801" y="4371345"/>
            <a:ext cx="2475800" cy="159996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8" name="Текст 7">
            <a:extLst>
              <a:ext uri="{FF2B5EF4-FFF2-40B4-BE49-F238E27FC236}">
                <a16:creationId xmlns:a16="http://schemas.microsoft.com/office/drawing/2014/main" id="{1E499F31-F350-454E-8557-D6AEAE893A2B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endParaRPr lang="ru-RU" dirty="0">
              <a:solidFill>
                <a:prstClr val="black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Инициализация медицинских работников</a:t>
            </a:r>
          </a:p>
          <a:p>
            <a:pPr algn="just">
              <a:defRPr/>
            </a:pPr>
            <a:endParaRPr lang="ru-RU" sz="2400" b="1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/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</a:rPr>
              <a:t>С</a:t>
            </a:r>
            <a:r>
              <a:rPr lang="ru-RU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облюдение формы обращения к пациенту и законному представителю по имени </a:t>
            </a:r>
            <a:r>
              <a:rPr lang="ru-RU" sz="24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и отчеству </a:t>
            </a:r>
            <a:endParaRPr lang="ru-RU" sz="2400" b="1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15539" y="0"/>
            <a:ext cx="2176461" cy="209110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5705" y="4606835"/>
            <a:ext cx="2479538" cy="137314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778" y="2055813"/>
            <a:ext cx="2735554" cy="151301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6576" y="2289996"/>
            <a:ext cx="2448667" cy="141985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5463404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73955"/>
            <a:ext cx="11198225" cy="1325563"/>
          </a:xfrm>
        </p:spPr>
        <p:txBody>
          <a:bodyPr/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Соблюдение этических норм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b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правил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поведения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974454" y="2108086"/>
            <a:ext cx="3263503" cy="4351338"/>
          </a:xfrm>
          <a:prstGeom prst="rect">
            <a:avLst/>
          </a:prstGeom>
        </p:spPr>
      </p:pic>
      <p:sp>
        <p:nvSpPr>
          <p:cNvPr id="5" name="Объект 4"/>
          <p:cNvSpPr>
            <a:spLocks noGrp="1"/>
          </p:cNvSpPr>
          <p:nvPr>
            <p:ph sz="half" idx="2"/>
          </p:nvPr>
        </p:nvSpPr>
        <p:spPr>
          <a:xfrm>
            <a:off x="6172200" y="2534193"/>
            <a:ext cx="5181600" cy="3642769"/>
          </a:xfrm>
        </p:spPr>
        <p:txBody>
          <a:bodyPr/>
          <a:lstStyle/>
          <a:p>
            <a:pPr algn="just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Практические занятия по отработке навыков общения с пациентами и взаимодействия с законными представителями</a:t>
            </a:r>
          </a:p>
          <a:p>
            <a:pPr algn="just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Практикумы – тренинги  со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штатным медицинским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психологом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endParaRPr lang="ru-RU" dirty="0"/>
          </a:p>
        </p:txBody>
      </p:sp>
      <p:sp>
        <p:nvSpPr>
          <p:cNvPr id="6" name="AutoShape 2" descr="C:\Users\glavmed\Desktop\%D0%93%D0%BB%D0%B0%D0%B2%D0%BD%D0%B0%D1%8F %D0%BC%D1%8125\%D0%BF%D0%B0%D1%86%D0%B8%D0%B5%D0%BD%D1%82%D0%BE%D0%BE%D1%80%D0%B8%D0%B5%D0%BD%D1%82%D0%B8%D1%80%D0%BE%D0%B2%D0%B0%D0%BD%D0%BD%D0%BE%D1%81%D1%82%D1%8C\1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15539" y="16977"/>
            <a:ext cx="2176461" cy="2091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503917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779</TotalTime>
  <Words>347</Words>
  <Application>Microsoft Office PowerPoint</Application>
  <PresentationFormat>Широкоэкранный</PresentationFormat>
  <Paragraphs>56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2" baseType="lpstr">
      <vt:lpstr>Arial</vt:lpstr>
      <vt:lpstr>Calibri</vt:lpstr>
      <vt:lpstr>Calibri Light</vt:lpstr>
      <vt:lpstr>Times New Roman</vt:lpstr>
      <vt:lpstr>Wingdings</vt:lpstr>
      <vt:lpstr>Тема Office</vt:lpstr>
      <vt:lpstr>«Пациентоориентированность  в педиатрической практике медицинской организации» </vt:lpstr>
      <vt:lpstr>Пациентоориентированность</vt:lpstr>
      <vt:lpstr>Мир глазами детей</vt:lpstr>
      <vt:lpstr>Игровые зоны</vt:lpstr>
      <vt:lpstr>Иллюстрации любимых стихов</vt:lpstr>
      <vt:lpstr>Зоны комфортного ожидания</vt:lpstr>
      <vt:lpstr>В педиатрической практике, пациентоориентированность –  это Триада, единство образуемое тремя раздельными частями</vt:lpstr>
      <vt:lpstr>Соблюдение этических норм и  правил поведения</vt:lpstr>
      <vt:lpstr>Соблюдение этических норм и  правил поведения</vt:lpstr>
      <vt:lpstr>Порядок определения групп пациентов  при оказании медицинской помощи</vt:lpstr>
      <vt:lpstr>Стандартизация оказания  медицинской помощи</vt:lpstr>
      <vt:lpstr>Порядок информирования пациентов, их законных представителей, посетителей</vt:lpstr>
      <vt:lpstr>Порядок информирования пациентов,  их законных представителей,  посетителей</vt:lpstr>
      <vt:lpstr>Порядок информирования пациентов,  их законных представителей,  посетителей</vt:lpstr>
      <vt:lpstr>Вывод</vt:lpstr>
      <vt:lpstr>Спасибо за внимание!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«Пациентоориентированность в педиатрической практике медицинской организации» </dc:title>
  <dc:creator>Марина Александровна Бахтиарова</dc:creator>
  <cp:lastModifiedBy>Любовь Александровна Слипченко</cp:lastModifiedBy>
  <cp:revision>54</cp:revision>
  <dcterms:created xsi:type="dcterms:W3CDTF">2025-03-07T12:02:02Z</dcterms:created>
  <dcterms:modified xsi:type="dcterms:W3CDTF">2025-04-04T07:38:05Z</dcterms:modified>
</cp:coreProperties>
</file>