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72" r:id="rId12"/>
    <p:sldId id="273" r:id="rId13"/>
    <p:sldId id="274" r:id="rId14"/>
    <p:sldId id="275" r:id="rId15"/>
    <p:sldId id="270" r:id="rId16"/>
    <p:sldId id="265" r:id="rId17"/>
    <p:sldId id="277" r:id="rId18"/>
    <p:sldId id="269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23D53B0-AA5C-44E1-9F89-7F52B564414F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71"/>
            <p14:sldId id="272"/>
            <p14:sldId id="273"/>
            <p14:sldId id="274"/>
            <p14:sldId id="275"/>
            <p14:sldId id="270"/>
            <p14:sldId id="265"/>
            <p14:sldId id="277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C3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3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7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84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656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594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914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74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87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201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108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12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306B9-6E65-40E7-B053-C7A5C4F6DB88}" type="datetimeFigureOut">
              <a:rPr lang="ru-RU" smtClean="0"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4A529-C59C-426C-9C3D-374C06E1E3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98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131" y="386863"/>
            <a:ext cx="11728938" cy="6189784"/>
          </a:xfrm>
        </p:spPr>
        <p:txBody>
          <a:bodyPr>
            <a:normAutofit/>
          </a:bodyPr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КОНФЛИКТОВ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КОЛЛЕКТИВЕ </a:t>
            </a: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«ПО-РУССКИ»</a:t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Чербаджи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Людмила Вячеславовна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медицинская сестра отделения сочетанной травмы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ГОБУЗ «МОКБ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им.П.А.Баяндина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Kolontaeva\Documents\Конкурс Лучшая медсестра\Конкурс 2017\1 тур\лого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2" y="133130"/>
            <a:ext cx="1524000" cy="859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306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9131"/>
            <a:ext cx="11909501" cy="6697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Упражнения 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развитие навыков эффективного разрешения конфликтов в коллективе: </a:t>
            </a:r>
            <a:endParaRPr lang="ru-RU" sz="3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Упражнение “Неуверенные, уверенные и агрессивные ответы”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Формирование адекватных реакций в различных ситуациях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Каждому члену группы предлагается продемонстрировать в заданной ситуации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неуверенный, уверенный и агрессивный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типы ответов.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Ситуации можно предложить следующие: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Друг разговаривает с вами, а вы хотите уйти.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Ваш товарищ устроил вам встречу с незнакомым человеком, не предупредив вас.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Люди, сидящие сзади вас в кинотеатре, мешают вам громким разговором.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 Ваш сосед отвлекает вас от интересного выступления, задавая глупые, на ваш взгляд, вопросы.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Друг просит вас одолжить ему вашу какую-либо дорогостоящую вещь, а вы считаете его человеком не аккуратным, не совсем ответственным.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каждого участника используется только одна ситуация. Можно разыграть данные ситуации в парах. Группа должна обсудить ответ каждого участника.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384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967" y="254977"/>
            <a:ext cx="11864896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highlight>
                <a:srgbClr val="FFFF00"/>
              </a:highlight>
              <a:latin typeface="Times New Roman" panose="02020603050405020304" pitchFamily="18" charset="0"/>
              <a:ea typeface="Times New Roman" panose="02020603050405020304" pitchFamily="18" charset="0"/>
              <a:cs typeface="Arial-BoldMT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Упражнение </a:t>
            </a: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«Настойчивость - сопротивление»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Arial-BoldMT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Arial-ItalicMT"/>
              </a:rPr>
              <a:t>Цель: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-ItalicMT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дать возможность участникам группы проанализировать эмоции и чувства, возникающие на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разных этапах протекания конфликта.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Группа разбивается на пары, в каждой паре определяются роли: настаивающий и сопротивляющийся.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25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Настаивающий выдвигает требование (например, прийти домой в 10 часов), сопротивляющийся выдвигает причину, по которой он не может выполнить это требование. Настаивающий должен приводить различные убедительные доводы, сопротивляющийся приводит свои доводы, поддерживающие ответ «нет». Все доводы и с той и с другой стороны должны быть мотивированными, прочувствованными.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25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825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Упражнение будет закончено, если настаивающий или сопротивляющийся скажет «ты меня убедил». Далее в парах меняются ролями, и настаивающий придумывает новую ситуацию.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В обсуждении необходимо проанализировать физические реакции, эмоции и чувства, сопровождающие конфликт. Обсуждаются возможные действия, предпринимаемые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конфликтантами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ArialMT"/>
              </a:rPr>
              <a:t> для того, чтобы овладеть своим состоянием.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0269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-1"/>
            <a:ext cx="12192000" cy="6781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Упражнение  «Диспут»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проводится в форме диспута. Участники делятся на две приблизительно равные по численности команды. С помощью жребия решается, какая из команд будет занимать одну из альтернативных позиций по какому-либо вопросу, например: сторонники и противники «загара», «курения», «раздельного питания» и т. д.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Аргументы в пользу той или иной точки зрения члены команд высказывают по очереди. Обязательным требованием для играющих является п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оддержка высказываний соперников и уяснение сущности аргументации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процессе слушания тот из членов команды, чья очередь высказываться следующим, должен реагировать угу-поддакиванием и эхом, задавать уточняющие вопросы, если содержание аргументации не до конца ясно, или же сделать перифраз, если создалось впечатление полной ясности.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Аргументы в пользу позиции своей команды разрешается высказывать лишь после того, как выступающий тем или иным способом просигнализирует, что его поняли правильно (кивок головой: «Да, именно это я и имел в виду»).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Ведущий следит за очередностью выступлений и за тем, чтобы слушающий осуществлял поддержку высказывания, не пропуская тактов, перифраз, используя при этом реакции соответствующего такта. Можно давать разъяснения: «Да, вы меня поняли правильно».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Следует предостеречь участников от попыток продолжать и развивать мысли собеседника, приписывая ему не его слова.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заключение упражнения ведущий комментирует его ход, обращая внимание на случаи, когда с помощью перифраза удалось добиться уточнения позиций участников «диспута».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033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5204"/>
            <a:ext cx="12192000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Упражнение «Достойный ответ»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b="1" spc="-5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Отработка навыка конструктивного выхода из кон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фликтных ситуаций.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участники сидят в кругу. Каждый получает от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ведущего карточку, на которой содержится какое-либо замечание по поводу внешности или поведения одного 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участников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 слушатели по кругу (по очереди) произносят записанную на карточку фразу, глядя в глаза соседу 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справа, задача которого — достойно ответить на этот 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«выпад».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Затем ответивший участник поворачивает­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ся к своему соседу справа и зачитывает фразу со сво­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ей карточки. Когда каждый выполнит задание, то есть 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побывает и в качестве «нападающего», и в качестве 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«жертвы», упражнение заканчивается и группа пере­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ходит к обсуждению.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b="1" spc="-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spc="-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Обсуждение: 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Ведущий спрашивает участников, легко ли им было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выполнять задание, принимали ли они близко к сер­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дцу нелестное замечание о себе.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правило, слу­</a:t>
            </a:r>
            <a:r>
              <a:rPr lang="ru-RU" spc="-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шатели говорят, что грубые высказывания их не взвол­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новали, потому что они не воспринимали их как 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направленные конкретно против себя.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tabLst>
                <a:tab pos="1238885" algn="l"/>
              </a:tabLst>
            </a:pP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Затем все пред­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лагают различные варианты конструктивного поис­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ка, который поможет и в реальных жизненных усло­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виях так же воспринимать негативную информацию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партнеров по общению.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746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7731"/>
            <a:ext cx="12191999" cy="655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890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09352" y="154379"/>
            <a:ext cx="11070969" cy="654330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еще может помочь?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помимо наблюдений и взаимодействия во время работы могут прийти подмеченные в народе тонкости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факты.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Предположить особенности характера человека можно по предпочтению в еде.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28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923775" y="2489075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214" y="1167244"/>
            <a:ext cx="4466493" cy="3753201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245" y="1167244"/>
            <a:ext cx="3903785" cy="35257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2215" y="2117625"/>
            <a:ext cx="4493999" cy="35737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04487"/>
            <a:ext cx="4466492" cy="28465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51245" y="94600"/>
            <a:ext cx="96891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может помочь?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69224" y="6060075"/>
            <a:ext cx="9706362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Гастрономические предпочтения</a:t>
            </a:r>
          </a:p>
        </p:txBody>
      </p:sp>
    </p:spTree>
    <p:extLst>
      <p:ext uri="{BB962C8B-B14F-4D97-AF65-F5344CB8AC3E}">
        <p14:creationId xmlns:p14="http://schemas.microsoft.com/office/powerpoint/2010/main" val="121200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dzeninfra.ru/get-zen_doc/2436983/pub_5ea41e7a65645846ad9dc7d7_5ea41e98ca32855cf823d8ee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261" y="175846"/>
            <a:ext cx="4985238" cy="461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5846" y="0"/>
            <a:ext cx="6752492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Выводы и предложения:</a:t>
            </a:r>
          </a:p>
          <a:p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Руководителям следует постоянно совершенствовать знания по вопросам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конфликтологии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и эффективного взаимодействия в коллективе.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снижения рисков развития конфликтов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рекомендуется 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специально разработанные методики: упражнения, игры, тренинги и др.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возникновении конфликтных ситуаций в коллективе прибегать к поиску конструктивных решений, учитывая характерологические особенности личности и менталитет.</a:t>
            </a:r>
          </a:p>
          <a:p>
            <a:pPr marL="457200" indent="-457200">
              <a:buAutoNum type="arabicPeriod"/>
            </a:pPr>
            <a:endParaRPr 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758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717431" y="97505"/>
            <a:ext cx="9144000" cy="308531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19" y="317540"/>
            <a:ext cx="1524132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7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7898" y="548640"/>
            <a:ext cx="10590415" cy="3624349"/>
          </a:xfrm>
        </p:spPr>
        <p:txBody>
          <a:bodyPr>
            <a:normAutofit/>
          </a:bodyPr>
          <a:lstStyle/>
          <a:p>
            <a:r>
              <a:rPr lang="x-none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r>
              <a:rPr lang="x-none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4800" dirty="0" smtClean="0"/>
              <a:t>– </a:t>
            </a:r>
            <a:r>
              <a:rPr lang="x-none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x-none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ситуация, </a:t>
            </a:r>
            <a: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x-none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которой между людьми возникают противоречия из-за разности взглядов, позиций, интересов, целей.</a:t>
            </a:r>
            <a:endParaRPr lang="ru-RU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22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>
            <a:noAutofit/>
          </a:bodyPr>
          <a:lstStyle/>
          <a:p>
            <a:pPr algn="ctr"/>
            <a:r>
              <a:rPr lang="x-none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возникновения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x-none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конфликтов в коллективе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004262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x-none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распределяется ответственность между членами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выполняются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Некорректно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ставятся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хватает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коллегами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напряжение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Некорректная 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96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российского менталитета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поведение в конфликте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1068" y="1902398"/>
            <a:ext cx="12009863" cy="482138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2400" dirty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крайней концентрации сил и длительный     интервал кажущегося бездействия;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Специфическое восприятие времени;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Представление о зависимости результатов деятельности от Божьей воли и малой значимости личностных усилий и способностей человека;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«Батюшки-царя»;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Крайне противоречивый характер;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20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66007"/>
            <a:ext cx="10515600" cy="91440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конфликтов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5004261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x-none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Деструктивны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е:</a:t>
            </a:r>
          </a:p>
          <a:p>
            <a:pPr>
              <a:lnSpc>
                <a:spcPct val="100000"/>
              </a:lnSpc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участник стремится отстоять свою точку зрения, а не искать варианты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шантажируют друг друга: грозят штрафами, увольнениями или другими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санкциями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конфликта снижается производительность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прибегают к «грязным» способам борьбы: скрывают информацию,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обманывают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сторон отказывается взаимодействовать, чтобы разрешить 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93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254777"/>
            <a:ext cx="10515600" cy="5004261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Конструктивные:</a:t>
            </a:r>
          </a:p>
          <a:p>
            <a:pPr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договариваются о том, как урегулировать конфликт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принимают обоснованные решения, а не доказывают свою правоту.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8200" y="266007"/>
            <a:ext cx="10515600" cy="914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конфликтов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41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x-non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линия поведения</a:t>
            </a:r>
            <a:r>
              <a:rPr lang="x-non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которую </a:t>
            </a:r>
            <a:r>
              <a:rPr lang="x-none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выбирают участники </a:t>
            </a:r>
            <a:r>
              <a:rPr lang="x-none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оказывающая решающее значение на итог спора.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838200" y="266007"/>
            <a:ext cx="10515600" cy="1246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решения конфликта между сотрудниками </a:t>
            </a:r>
            <a:r>
              <a:rPr lang="x-none" sz="4000" dirty="0" smtClean="0"/>
              <a:t>–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7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66007"/>
            <a:ext cx="10515600" cy="124690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стратегии поведения в конфликтной ситуации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193953"/>
            <a:ext cx="10515600" cy="4664047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Конкуренция 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Уступка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Компромисс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Избегание конфликта 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0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7C379"/>
            </a:gs>
            <a:gs pos="50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34538" y="2779221"/>
            <a:ext cx="10590415" cy="34054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16132"/>
            <a:ext cx="10515600" cy="781396"/>
          </a:xfrm>
        </p:spPr>
        <p:txBody>
          <a:bodyPr>
            <a:normAutofit/>
          </a:bodyPr>
          <a:lstStyle/>
          <a:p>
            <a:pPr algn="ctr"/>
            <a:r>
              <a:rPr lang="x-none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разрешения конфликтов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346662"/>
            <a:ext cx="10515600" cy="4830301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 – Прояснение ситуации;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 – Моделирование «идеального» будущего;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3 – Переход к конструктиву;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4 – Поиск решения;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5 – Фиксация примирения.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5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1168</Words>
  <Application>Microsoft Office PowerPoint</Application>
  <PresentationFormat>Широкоэкранный</PresentationFormat>
  <Paragraphs>107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Arial-BoldMT</vt:lpstr>
      <vt:lpstr>Arial-ItalicMT</vt:lpstr>
      <vt:lpstr>ArialMT</vt:lpstr>
      <vt:lpstr>Calibri</vt:lpstr>
      <vt:lpstr>Calibri Light</vt:lpstr>
      <vt:lpstr>Times New Roman</vt:lpstr>
      <vt:lpstr>Wingdings</vt:lpstr>
      <vt:lpstr>Тема Office</vt:lpstr>
      <vt:lpstr>РЕШЕНИЕ КОНФЛИКТОВ  В КОЛЛЕКТИВЕ  «ПО-РУССКИ»   Чербаджи Людмила Вячеславовна старшая медицинская сестра отделения сочетанной травмы  ГОБУЗ «МОКБ им.П.А.Баяндина»</vt:lpstr>
      <vt:lpstr>Конфликт – это ситуация,  при которой между людьми возникают противоречия из-за разности взглядов, позиций, интересов, целей.</vt:lpstr>
      <vt:lpstr>Причины возникновения  конфликтов в коллективе</vt:lpstr>
      <vt:lpstr>Влияние российского менталитета  на поведение в конфликте</vt:lpstr>
      <vt:lpstr>Классификация конфликтов</vt:lpstr>
      <vt:lpstr>Презентация PowerPoint</vt:lpstr>
      <vt:lpstr>Презентация PowerPoint</vt:lpstr>
      <vt:lpstr>Основные стратегии поведения в конфликтной ситуации</vt:lpstr>
      <vt:lpstr>Алгоритм разрешения конфликтов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еще может помочь?  На помощь помимо наблюдений и взаимодействия во время работы могут прийти подмеченные в народе тонкости и факты. Предположить особенности характера человека можно по предпочтению в еде.</vt:lpstr>
      <vt:lpstr>Презентация PowerPoint</vt:lpstr>
      <vt:lpstr>Презентация PowerPoint</vt:lpstr>
      <vt:lpstr>    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КОНФЛИКТОВ  В КОЛЛЕКТИВЕ  ПО-РУССКИ</dc:title>
  <dc:creator>Irina</dc:creator>
  <cp:lastModifiedBy>Галина Николаевна Хохлова</cp:lastModifiedBy>
  <cp:revision>27</cp:revision>
  <dcterms:created xsi:type="dcterms:W3CDTF">2023-04-02T14:45:26Z</dcterms:created>
  <dcterms:modified xsi:type="dcterms:W3CDTF">2023-04-06T09:42:59Z</dcterms:modified>
</cp:coreProperties>
</file>