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6"/>
  </p:notesMasterIdLst>
  <p:sldIdLst>
    <p:sldId id="256" r:id="rId2"/>
    <p:sldId id="258" r:id="rId3"/>
    <p:sldId id="279" r:id="rId4"/>
    <p:sldId id="280" r:id="rId5"/>
    <p:sldId id="260" r:id="rId6"/>
    <p:sldId id="276" r:id="rId7"/>
    <p:sldId id="277" r:id="rId8"/>
    <p:sldId id="297" r:id="rId9"/>
    <p:sldId id="298" r:id="rId10"/>
    <p:sldId id="294" r:id="rId11"/>
    <p:sldId id="299" r:id="rId12"/>
    <p:sldId id="295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67" r:id="rId24"/>
    <p:sldId id="29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E0A51-CA9E-4F96-9E9F-3A5D9036505C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2CD63-582C-4148-BC9D-9D7143F18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60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2CD63-582C-4148-BC9D-9D7143F1803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69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2CD63-582C-4148-BC9D-9D7143F18038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557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2373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5052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6756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8270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556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671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1120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2436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235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70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717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C3A22-22C2-4D35-9F9E-2E8A86947865}" type="datetimeFigureOut">
              <a:rPr lang="ru-RU" smtClean="0"/>
              <a:pPr/>
              <a:t>19.04.2022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C5B5F-B2AB-4DD2-8DC8-B90C5D0DD8E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95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412776"/>
            <a:ext cx="8208911" cy="2232247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ru-RU" sz="4000" b="1" dirty="0" smtClean="0">
                <a:latin typeface="Calibri" pitchFamily="34" charset="0"/>
                <a:cs typeface="Calibri" pitchFamily="34" charset="0"/>
              </a:rPr>
            </a:br>
            <a:r>
              <a:rPr lang="ru-RU" sz="4000" b="1" dirty="0">
                <a:latin typeface="Calibri" pitchFamily="34" charset="0"/>
                <a:cs typeface="Calibri" pitchFamily="34" charset="0"/>
              </a:rPr>
              <a:t/>
            </a:r>
            <a:br>
              <a:rPr lang="ru-RU" sz="4000" b="1" dirty="0">
                <a:latin typeface="Calibri" pitchFamily="34" charset="0"/>
                <a:cs typeface="Calibri" pitchFamily="34" charset="0"/>
              </a:rPr>
            </a:br>
            <a:r>
              <a:rPr lang="ru-RU" sz="4000" b="1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ru-RU" sz="4000" b="1" dirty="0" smtClean="0">
                <a:latin typeface="Calibri" pitchFamily="34" charset="0"/>
                <a:cs typeface="Calibri" pitchFamily="34" charset="0"/>
              </a:rPr>
            </a:br>
            <a:r>
              <a:rPr lang="ru-RU" sz="4000" b="1" dirty="0">
                <a:latin typeface="Calibri" pitchFamily="34" charset="0"/>
                <a:cs typeface="Calibri" pitchFamily="34" charset="0"/>
              </a:rPr>
              <a:t/>
            </a:r>
            <a:br>
              <a:rPr lang="ru-RU" sz="4000" b="1" dirty="0">
                <a:latin typeface="Calibri" pitchFamily="34" charset="0"/>
                <a:cs typeface="Calibri" pitchFamily="34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Порядок прохождения периодической аккредитации </a:t>
            </a:r>
            <a:br>
              <a:rPr lang="ru-RU" sz="4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 2022 году</a:t>
            </a:r>
            <a:endParaRPr lang="ru-RU" sz="40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5373216"/>
            <a:ext cx="7776864" cy="1296144"/>
          </a:xfrm>
        </p:spPr>
        <p:txBody>
          <a:bodyPr>
            <a:normAutofit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Мельникова Татьяна Евгеньевна</a:t>
            </a:r>
            <a:endParaRPr lang="ru-RU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ru-RU" sz="17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Главная медицинская сестра ГОБУЗ «МОКБ </a:t>
            </a:r>
            <a:r>
              <a:rPr lang="ru-RU" sz="17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им.П.А.Баяндина</a:t>
            </a:r>
            <a:r>
              <a:rPr lang="ru-RU" sz="17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» </a:t>
            </a:r>
          </a:p>
          <a:p>
            <a:pPr algn="r"/>
            <a:r>
              <a:rPr lang="ru-RU" sz="17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Председатель аккредитационной комиссии Минздрава России в Мурманской области для специалистов со средним медицинским образованием</a:t>
            </a:r>
            <a:endParaRPr lang="ru-RU" sz="17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8591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6254044" cy="72007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Нормативная база</a:t>
            </a:r>
            <a:endParaRPr lang="ru-RU" sz="36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2276872"/>
            <a:ext cx="7776863" cy="3312368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Приказ </a:t>
            </a:r>
            <a:r>
              <a:rPr lang="ru-RU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Министерства здравоохранения РФ </a:t>
            </a:r>
            <a:r>
              <a:rPr lang="ru-RU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от </a:t>
            </a:r>
            <a:r>
              <a:rPr lang="ru-RU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22.11.2021 </a:t>
            </a:r>
            <a:r>
              <a:rPr lang="ru-RU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№ 1081Н  </a:t>
            </a:r>
            <a:r>
              <a:rPr lang="ru-RU" sz="2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«Об утверждении Положения об аккредитации специалистов» </a:t>
            </a:r>
          </a:p>
          <a:p>
            <a:endParaRPr lang="ru-RU" sz="28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вступил в силу  </a:t>
            </a: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с 1 марта 2022 года</a:t>
            </a:r>
          </a:p>
          <a:p>
            <a:endParaRPr lang="ru-RU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1300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568952" cy="144016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+mn-lt"/>
              </a:rPr>
              <a:t>Субъекты, осуществляющие периодическую аккредитацию специалистов</a:t>
            </a:r>
            <a:br>
              <a:rPr lang="ru-RU" sz="3600" b="1" dirty="0">
                <a:solidFill>
                  <a:srgbClr val="002060"/>
                </a:solidFill>
                <a:latin typeface="+mn-lt"/>
              </a:rPr>
            </a:b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132856"/>
            <a:ext cx="7615758" cy="439248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1) </a:t>
            </a:r>
            <a:r>
              <a:rPr lang="ru-RU" sz="2600" dirty="0" smtClean="0"/>
              <a:t>Федеральный </a:t>
            </a:r>
            <a:r>
              <a:rPr lang="ru-RU" sz="2600" dirty="0" err="1"/>
              <a:t>аккредитационный</a:t>
            </a:r>
            <a:r>
              <a:rPr lang="ru-RU" sz="2600" dirty="0"/>
              <a:t> центр (</a:t>
            </a:r>
            <a:r>
              <a:rPr lang="ru-RU" sz="2600" dirty="0" smtClean="0"/>
              <a:t>ФАЦ) среднего </a:t>
            </a:r>
            <a:r>
              <a:rPr lang="ru-RU" sz="2600" dirty="0"/>
              <a:t>медицинского образования, Центральная </a:t>
            </a:r>
            <a:r>
              <a:rPr lang="ru-RU" sz="2600" dirty="0" err="1"/>
              <a:t>аккредитационная</a:t>
            </a:r>
            <a:r>
              <a:rPr lang="ru-RU" sz="2600" dirty="0"/>
              <a:t> </a:t>
            </a:r>
            <a:r>
              <a:rPr lang="ru-RU" sz="2600" dirty="0" smtClean="0"/>
              <a:t>комиссия (ЦАК):  </a:t>
            </a:r>
            <a:endParaRPr lang="ru-RU" sz="2600" dirty="0"/>
          </a:p>
          <a:p>
            <a:pPr marL="0" indent="0" algn="just">
              <a:buNone/>
            </a:pPr>
            <a:r>
              <a:rPr lang="ru-RU" sz="2600" dirty="0" smtClean="0"/>
              <a:t>- </a:t>
            </a:r>
            <a:r>
              <a:rPr lang="ru-RU" sz="2600" dirty="0"/>
              <a:t>по общему правилу.</a:t>
            </a:r>
          </a:p>
          <a:p>
            <a:pPr marL="0" indent="0" algn="just">
              <a:buNone/>
            </a:pPr>
            <a:endParaRPr lang="ru-RU" sz="2600" dirty="0"/>
          </a:p>
          <a:p>
            <a:pPr marL="0" indent="0" algn="just">
              <a:buNone/>
            </a:pPr>
            <a:r>
              <a:rPr lang="ru-RU" sz="2600" dirty="0" smtClean="0"/>
              <a:t>2) </a:t>
            </a:r>
            <a:r>
              <a:rPr lang="ru-RU" sz="2600" dirty="0" err="1" smtClean="0"/>
              <a:t>Аккредитационная</a:t>
            </a:r>
            <a:r>
              <a:rPr lang="ru-RU" sz="2600" dirty="0" smtClean="0"/>
              <a:t> подкомиссия, </a:t>
            </a:r>
            <a:r>
              <a:rPr lang="ru-RU" sz="2600" dirty="0"/>
              <a:t>формируемая </a:t>
            </a:r>
            <a:r>
              <a:rPr lang="ru-RU" sz="2600" dirty="0" smtClean="0"/>
              <a:t> </a:t>
            </a:r>
            <a:r>
              <a:rPr lang="ru-RU" sz="2600" dirty="0" err="1" smtClean="0"/>
              <a:t>аккредитационной</a:t>
            </a:r>
            <a:r>
              <a:rPr lang="ru-RU" sz="2600" dirty="0" smtClean="0"/>
              <a:t> </a:t>
            </a:r>
            <a:r>
              <a:rPr lang="ru-RU" sz="2600" dirty="0"/>
              <a:t>комиссией субъекта РФ</a:t>
            </a:r>
            <a:r>
              <a:rPr lang="ru-RU" sz="2600" dirty="0" smtClean="0"/>
              <a:t>:</a:t>
            </a:r>
          </a:p>
          <a:p>
            <a:pPr marL="0" indent="0" algn="just">
              <a:buNone/>
            </a:pPr>
            <a:r>
              <a:rPr lang="ru-RU" sz="2600" dirty="0" smtClean="0"/>
              <a:t>- </a:t>
            </a:r>
            <a:r>
              <a:rPr lang="ru-RU" sz="2600" dirty="0"/>
              <a:t>для лиц, являющихся  временно не работающими,</a:t>
            </a:r>
          </a:p>
          <a:p>
            <a:pPr marL="0" indent="0" algn="just">
              <a:buNone/>
            </a:pPr>
            <a:r>
              <a:rPr lang="ru-RU" sz="2600" dirty="0" smtClean="0"/>
              <a:t>- </a:t>
            </a:r>
            <a:r>
              <a:rPr lang="ru-RU" sz="2600" dirty="0"/>
              <a:t>индивидуальными предпринимателями,</a:t>
            </a:r>
          </a:p>
          <a:p>
            <a:pPr marL="0" indent="0" algn="just">
              <a:buNone/>
            </a:pPr>
            <a:r>
              <a:rPr lang="ru-RU" sz="2600" dirty="0" smtClean="0"/>
              <a:t>- </a:t>
            </a:r>
            <a:r>
              <a:rPr lang="ru-RU" sz="2600" dirty="0"/>
              <a:t>руководителями медицинских или фармацевтических организаций, </a:t>
            </a:r>
          </a:p>
          <a:p>
            <a:pPr marL="0" indent="0" algn="just">
              <a:buNone/>
            </a:pPr>
            <a:r>
              <a:rPr lang="ru-RU" sz="2600" dirty="0" smtClean="0"/>
              <a:t>- </a:t>
            </a:r>
            <a:r>
              <a:rPr lang="ru-RU" sz="2600" dirty="0"/>
              <a:t>лиц, получивших мотивированный отказ в согласовании отчета о профессиональной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72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+mn-lt"/>
              </a:rPr>
              <a:t>Сроки подачи документов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916832"/>
            <a:ext cx="6984776" cy="388843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just"/>
            <a:r>
              <a:rPr lang="ru-RU" sz="2400" dirty="0"/>
              <a:t>документы на периодическую аккредитацию необходимо подавать  </a:t>
            </a:r>
            <a:r>
              <a:rPr lang="ru-RU" sz="2400" b="1" dirty="0" smtClean="0">
                <a:solidFill>
                  <a:srgbClr val="FF0000"/>
                </a:solidFill>
              </a:rPr>
              <a:t>минимум </a:t>
            </a:r>
            <a:r>
              <a:rPr lang="ru-RU" sz="2400" b="1" dirty="0">
                <a:solidFill>
                  <a:srgbClr val="FF0000"/>
                </a:solidFill>
              </a:rPr>
              <a:t>за 2-3 месяца  </a:t>
            </a:r>
            <a:r>
              <a:rPr lang="ru-RU" sz="2400" dirty="0" smtClean="0"/>
              <a:t>до </a:t>
            </a:r>
            <a:r>
              <a:rPr lang="ru-RU" sz="2400" dirty="0"/>
              <a:t>даты истечения сертификата/свидетельства об </a:t>
            </a:r>
            <a:r>
              <a:rPr lang="ru-RU" sz="2400" dirty="0" smtClean="0"/>
              <a:t>аккредитации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dirty="0"/>
              <a:t>(вероятность отказа,  увеличения сроков проверки документов)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886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115212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Способы </a:t>
            </a:r>
            <a:r>
              <a:rPr lang="ru-RU" sz="36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подачи документов </a:t>
            </a:r>
            <a:r>
              <a:rPr lang="ru-RU" sz="3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endParaRPr lang="ru-RU" sz="36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484784"/>
            <a:ext cx="7920880" cy="5040560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sz="6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1. </a:t>
            </a:r>
            <a:r>
              <a:rPr lang="ru-RU" sz="6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Аккредитуемым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или его представителем на основании доверенности, оформленной в соответствии с требованиями ГК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РФ.</a:t>
            </a:r>
          </a:p>
          <a:p>
            <a:pPr algn="just"/>
            <a:endParaRPr lang="ru-RU" sz="68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2.    </a:t>
            </a:r>
            <a:r>
              <a:rPr lang="ru-RU" sz="6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Почтовым </a:t>
            </a:r>
            <a:r>
              <a:rPr lang="ru-RU" sz="6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отправлением 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по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адресу: </a:t>
            </a:r>
          </a:p>
          <a:p>
            <a:pPr algn="just"/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  107564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, г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. Москва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      ул. </a:t>
            </a:r>
            <a:r>
              <a:rPr lang="ru-RU" sz="68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Лосиноостровская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д.2.</a:t>
            </a:r>
          </a:p>
          <a:p>
            <a:pPr algn="just"/>
            <a:endParaRPr lang="ru-RU" sz="68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3. С </a:t>
            </a:r>
            <a:r>
              <a:rPr lang="ru-RU" sz="6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использованием Федерального регистра медицинских работников (ФРМР)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, </a:t>
            </a:r>
            <a:endParaRPr lang="ru-RU" sz="68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являющегося подсистемой 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Единой государственной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информационной системы в 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сфере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здравоохранения  </a:t>
            </a:r>
            <a:r>
              <a:rPr lang="ru-RU" sz="6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(ЕГИСЗ), посредством преобразования в электронный документ путем сканирования или фотографирования с </a:t>
            </a:r>
            <a:r>
              <a:rPr lang="ru-RU" sz="6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сохранением реквизитов.</a:t>
            </a:r>
            <a:endParaRPr lang="ru-RU" sz="6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0797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7"/>
            <a:ext cx="7632847" cy="115212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Способы подачи </a:t>
            </a:r>
            <a:r>
              <a:rPr lang="ru-RU" sz="3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документов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920880" cy="4824536"/>
          </a:xfrm>
        </p:spPr>
        <p:txBody>
          <a:bodyPr/>
          <a:lstStyle/>
          <a:p>
            <a:pPr marL="0" indent="0" algn="just">
              <a:buNone/>
            </a:pPr>
            <a:endParaRPr lang="ru-RU" b="1" dirty="0" smtClean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Предпочтительным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способом подачи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документов в ФАЦ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для прохождения периодической аккредитации является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дистанционный способ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– через личный кабинет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Федерального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регистра медицинских и фармацевтических работников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ФРМР) </a:t>
            </a:r>
            <a:endParaRPr lang="ru-RU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https://lkmr.egisz.rosminzdrav.ru</a:t>
            </a:r>
            <a:r>
              <a:rPr lang="ru-RU" sz="2400" b="1" dirty="0">
                <a:solidFill>
                  <a:srgbClr val="FF0000"/>
                </a:solidFill>
              </a:rPr>
              <a:t>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09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1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84236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Rar$DIa8700.3275\20220419_09392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" t="7129" r="104" b="11633"/>
          <a:stretch/>
        </p:blipFill>
        <p:spPr bwMode="auto">
          <a:xfrm>
            <a:off x="179512" y="260648"/>
            <a:ext cx="8784976" cy="6266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62911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Rar$DIa8700.19260\20220419_09394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1" t="13409" r="1366" b="968"/>
          <a:stretch/>
        </p:blipFill>
        <p:spPr bwMode="auto">
          <a:xfrm>
            <a:off x="204787" y="905192"/>
            <a:ext cx="8734425" cy="50476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6010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404664"/>
            <a:ext cx="871296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523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Rar$DIa8700.30175\20220419_094144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3" t="10708" r="339" b="7888"/>
          <a:stretch/>
        </p:blipFill>
        <p:spPr bwMode="auto">
          <a:xfrm>
            <a:off x="95250" y="404665"/>
            <a:ext cx="8953500" cy="62646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52469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2846"/>
            <a:ext cx="9144000" cy="581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210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5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+mn-lt"/>
              </a:rPr>
              <a:t>Перечень документов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700808"/>
            <a:ext cx="7886700" cy="41764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Копии паспорта, СНИЛС, документов о смене Ф.И.О</a:t>
            </a:r>
            <a:r>
              <a:rPr lang="ru-RU" sz="2400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.;</a:t>
            </a: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Копии документов об образовании, квалификации</a:t>
            </a:r>
            <a:r>
              <a:rPr lang="ru-RU" sz="2400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:</a:t>
            </a: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- диплом СПО, </a:t>
            </a:r>
          </a:p>
          <a:p>
            <a:pPr marL="3175" indent="0" algn="just">
              <a:lnSpc>
                <a:spcPct val="83000"/>
              </a:lnSpc>
              <a:buClrTx/>
              <a:buSzPct val="4500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- сертификат/свидетельство </a:t>
            </a: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об аккредитации, </a:t>
            </a:r>
            <a:endParaRPr lang="ru-RU" sz="2400" dirty="0" smtClean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3175" indent="0" algn="just">
              <a:lnSpc>
                <a:spcPct val="83000"/>
              </a:lnSpc>
              <a:buClrTx/>
              <a:buSzPct val="4500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- </a:t>
            </a: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диплом о профессиональной переподготовке, 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- документы о повышении квалификации 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(в 2022 году достаточно удостоверения о </a:t>
            </a:r>
            <a:r>
              <a:rPr lang="ru-RU" sz="2400" b="1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прохождении 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b="1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цикла </a:t>
            </a:r>
            <a:r>
              <a:rPr lang="ru-RU" sz="2400" b="1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повышения квалификации в объеме 144 часа</a:t>
            </a:r>
            <a:r>
              <a:rPr lang="ru-RU" sz="2400" b="1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);</a:t>
            </a: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Копии документов о стаже работы</a:t>
            </a:r>
            <a:r>
              <a:rPr lang="ru-RU" sz="2400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;</a:t>
            </a: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b="1" dirty="0">
                <a:latin typeface="Calibri" pitchFamily="32" charset="0"/>
                <a:ea typeface="Microsoft YaHei" charset="-122"/>
              </a:rPr>
              <a:t>Портфолио, включающее отчет о профессиональной деятельности и сведения об обучении: </a:t>
            </a:r>
            <a:endParaRPr lang="ru-RU" sz="2400" b="1" dirty="0" smtClean="0">
              <a:latin typeface="Calibri" pitchFamily="32" charset="0"/>
              <a:ea typeface="Microsoft YaHei" charset="-122"/>
            </a:endParaRPr>
          </a:p>
          <a:p>
            <a:pPr marL="0" indent="0" algn="just">
              <a:lnSpc>
                <a:spcPct val="83000"/>
              </a:lnSpc>
              <a:buSzPct val="4500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b="1" dirty="0" smtClean="0">
                <a:latin typeface="Calibri" pitchFamily="32" charset="0"/>
                <a:ea typeface="Microsoft YaHei" charset="-122"/>
              </a:rPr>
              <a:t>   п.83</a:t>
            </a:r>
            <a:r>
              <a:rPr lang="ru-RU" sz="2400" b="1" dirty="0">
                <a:latin typeface="Calibri" pitchFamily="32" charset="0"/>
                <a:ea typeface="Microsoft YaHei" charset="-122"/>
              </a:rPr>
              <a:t>, приложение 5 к приказу 1081 Н.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7198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119814" cy="50405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+mn-lt"/>
              </a:rPr>
              <a:t>Технические требования к документам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68760"/>
            <a:ext cx="7903790" cy="490820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При копировании (сканировании, фотографировании) документов избегать артефактов: затемнений, полос, пятен, посторонних предметов;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Каждый документ представляется в виде файла с указанием в наименовании файла фамилии и инициалов аккредитуемого, вида документа, количества листов 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   (напр., </a:t>
            </a:r>
            <a:r>
              <a:rPr lang="ru-RU" sz="2400" b="1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«Иванов И.И. заявление 1л.»</a:t>
            </a: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);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Размер всех файлов — не более 25 Мб;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Формат файлов: PDF;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endParaRPr lang="ru-RU" sz="2400" dirty="0">
              <a:solidFill>
                <a:srgbClr val="000000"/>
              </a:solidFill>
              <a:latin typeface="Calibri" pitchFamily="32" charset="0"/>
              <a:ea typeface="Microsoft YaHei" charset="-122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Сканирование с бумажного носителя в масштабе 1:1.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208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3"/>
            <a:ext cx="8568952" cy="72008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+mn-lt"/>
              </a:rPr>
              <a:t>Процедура периодической аккредитации</a:t>
            </a:r>
            <a:br>
              <a:rPr lang="ru-RU" sz="3600" b="1" dirty="0">
                <a:solidFill>
                  <a:srgbClr val="002060"/>
                </a:solidFill>
                <a:latin typeface="+mn-lt"/>
              </a:rPr>
            </a:b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72816"/>
            <a:ext cx="7632848" cy="440414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1</a:t>
            </a:r>
            <a:r>
              <a:rPr lang="ru-RU" sz="2400" dirty="0"/>
              <a:t>) Проверка пакета документов </a:t>
            </a:r>
          </a:p>
          <a:p>
            <a:pPr marL="0" indent="0">
              <a:buNone/>
            </a:pPr>
            <a:r>
              <a:rPr lang="ru-RU" sz="2400" dirty="0"/>
              <a:t>(Федеральный </a:t>
            </a:r>
            <a:r>
              <a:rPr lang="ru-RU" sz="2400" dirty="0" err="1"/>
              <a:t>аккредитационный</a:t>
            </a:r>
            <a:r>
              <a:rPr lang="ru-RU" sz="2400" dirty="0"/>
              <a:t> центр - ФАЦ)</a:t>
            </a:r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/>
              <a:t>2) Оценка портфолио </a:t>
            </a:r>
          </a:p>
          <a:p>
            <a:pPr marL="0" indent="0">
              <a:buNone/>
            </a:pPr>
            <a:r>
              <a:rPr lang="ru-RU" sz="2400" dirty="0"/>
              <a:t>(Центральная </a:t>
            </a:r>
            <a:r>
              <a:rPr lang="ru-RU" sz="2400" dirty="0" err="1"/>
              <a:t>аккредитационная</a:t>
            </a:r>
            <a:r>
              <a:rPr lang="ru-RU" sz="2400" dirty="0"/>
              <a:t> комиссия - ЦАК)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919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4765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  <a:t>Проверка документов: ФАЦ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515350" cy="462017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>
              <a:lnSpc>
                <a:spcPct val="83000"/>
              </a:lnSpc>
              <a:buNone/>
            </a:pPr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) Регистрация документов — в день поступления</a:t>
            </a:r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altLang="ru-RU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2) Проверка - 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 более 20 рабочих дней:</a:t>
            </a:r>
          </a:p>
          <a:p>
            <a:pPr algn="just">
              <a:lnSpc>
                <a:spcPct val="125000"/>
              </a:lnSpc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Комплектность;</a:t>
            </a:r>
            <a:endParaRPr lang="ru-RU" altLang="ru-RU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buNone/>
            </a:pPr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Достоверность (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наличие данных о документах в </a:t>
            </a:r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ФИС ФРДО).</a:t>
            </a:r>
            <a:endParaRPr lang="ru-RU" altLang="ru-RU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3) 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Отказ в приеме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(возврат заявителю на доработку) или 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передача в </a:t>
            </a:r>
            <a:r>
              <a:rPr lang="ru-RU" altLang="ru-RU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ЦАК.</a:t>
            </a:r>
            <a:endParaRPr lang="ru-RU" altLang="ru-RU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514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76672"/>
            <a:ext cx="7886700" cy="1214017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  <a:t>Оценка портфолио: ЦАК</a:t>
            </a:r>
            <a:b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825625"/>
            <a:ext cx="7272808" cy="426767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>
              <a:lnSpc>
                <a:spcPct val="125000"/>
              </a:lnSpc>
              <a:buSzPct val="45000"/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1) Проверка портфолио (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 более 15 рабочих дней</a:t>
            </a:r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altLang="ru-RU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buSzPct val="45000"/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2) Решение  ЦАК:</a:t>
            </a:r>
          </a:p>
          <a:p>
            <a:pPr algn="just">
              <a:lnSpc>
                <a:spcPct val="125000"/>
              </a:lnSpc>
              <a:buSzPct val="45000"/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«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 сдано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» - рекомендации по доработке портфолио, </a:t>
            </a:r>
          </a:p>
          <a:p>
            <a:pPr algn="just">
              <a:lnSpc>
                <a:spcPct val="125000"/>
              </a:lnSpc>
              <a:buSzPct val="45000"/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«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Сдано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» - аккредитация пройдена</a:t>
            </a:r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altLang="ru-RU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buSzPct val="45000"/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3) 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Итоговый протокол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размещается на сайте ФАЦ 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 позднее 2 дней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с момента подписания.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74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980728"/>
            <a:ext cx="7886700" cy="709961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4000" b="1" dirty="0">
                <a:solidFill>
                  <a:srgbClr val="002060"/>
                </a:solidFill>
                <a:latin typeface="Calibri" panose="020F0502020204030204" pitchFamily="34" charset="0"/>
              </a:rPr>
              <a:t>Проверка результатов</a:t>
            </a:r>
            <a:r>
              <a:rPr lang="ru-RU" altLang="ru-RU" sz="4000" b="1" dirty="0">
                <a:solidFill>
                  <a:srgbClr val="465E9C"/>
                </a:solidFill>
                <a:latin typeface="Calibri" panose="020F0502020204030204" pitchFamily="34" charset="0"/>
              </a:rPr>
              <a:t/>
            </a:r>
            <a:br>
              <a:rPr lang="ru-RU" altLang="ru-RU" sz="4000" b="1" dirty="0">
                <a:solidFill>
                  <a:srgbClr val="465E9C"/>
                </a:solidFill>
                <a:latin typeface="Calibri" panose="020F0502020204030204" pitchFamily="34" charset="0"/>
              </a:rPr>
            </a:br>
            <a:r>
              <a:rPr lang="ru-RU" altLang="ru-RU" sz="3600" b="1" dirty="0" smtClean="0">
                <a:solidFill>
                  <a:srgbClr val="465E9C"/>
                </a:solidFill>
                <a:latin typeface="Calibri" panose="020F0502020204030204" pitchFamily="34" charset="0"/>
              </a:rPr>
              <a:t/>
            </a:r>
            <a:br>
              <a:rPr lang="ru-RU" altLang="ru-RU" sz="3600" b="1" dirty="0" smtClean="0">
                <a:solidFill>
                  <a:srgbClr val="465E9C"/>
                </a:solidFill>
                <a:latin typeface="Calibri" panose="020F0502020204030204" pitchFamily="34" charset="0"/>
              </a:rPr>
            </a:br>
            <a:r>
              <a:rPr lang="ru-RU" altLang="ru-RU" sz="27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Сайт </a:t>
            </a:r>
            <a:r>
              <a:rPr lang="ru-RU" altLang="ru-RU" sz="2700" dirty="0">
                <a:solidFill>
                  <a:srgbClr val="000000"/>
                </a:solidFill>
                <a:latin typeface="Calibri" panose="020F0502020204030204" pitchFamily="34" charset="0"/>
              </a:rPr>
              <a:t>ФАЦ - </a:t>
            </a:r>
            <a:r>
              <a:rPr lang="ru-RU" altLang="ru-RU" sz="2700" b="1" dirty="0">
                <a:solidFill>
                  <a:srgbClr val="000000"/>
                </a:solidFill>
                <a:latin typeface="Calibri" panose="020F0502020204030204" pitchFamily="34" charset="0"/>
              </a:rPr>
              <a:t>https://fca-rosminzdrav.ru/</a:t>
            </a:r>
            <a:br>
              <a:rPr lang="ru-RU" altLang="ru-RU" sz="2700" b="1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ru-RU" sz="27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8309045" cy="4053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77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886700" cy="965523"/>
          </a:xfrm>
        </p:spPr>
        <p:txBody>
          <a:bodyPr>
            <a:noAutofit/>
          </a:bodyPr>
          <a:lstStyle/>
          <a:p>
            <a:pPr algn="ctr"/>
            <a: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  <a:t>Документальное подтверждение прохождения аккредитации</a:t>
            </a:r>
            <a:b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060848"/>
            <a:ext cx="7776864" cy="388843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</a:rPr>
              <a:t>Аккредитация считается </a:t>
            </a:r>
            <a:r>
              <a:rPr lang="ru-RU" sz="2400" dirty="0">
                <a:latin typeface="Calibri" pitchFamily="32" charset="0"/>
                <a:ea typeface="Microsoft YaHei" charset="-122"/>
              </a:rPr>
              <a:t>пройденной </a:t>
            </a:r>
            <a:r>
              <a:rPr lang="ru-RU" sz="2400" dirty="0" smtClean="0">
                <a:latin typeface="Calibri" pitchFamily="32" charset="0"/>
                <a:ea typeface="Microsoft YaHei" charset="-122"/>
                <a:cs typeface="Times New Roman" pitchFamily="16" charset="0"/>
              </a:rPr>
              <a:t>с </a:t>
            </a:r>
            <a:r>
              <a:rPr lang="ru-RU" sz="2400" dirty="0">
                <a:latin typeface="Calibri" pitchFamily="32" charset="0"/>
                <a:ea typeface="Microsoft YaHei" charset="-122"/>
                <a:cs typeface="Times New Roman" pitchFamily="16" charset="0"/>
              </a:rPr>
              <a:t>момента </a:t>
            </a: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  <a:cs typeface="Times New Roman" pitchFamily="16" charset="0"/>
              </a:rPr>
              <a:t>внесения данных о ее прохождении в</a:t>
            </a:r>
            <a:r>
              <a:rPr lang="ru-RU" sz="2400" b="1" dirty="0">
                <a:solidFill>
                  <a:srgbClr val="000000"/>
                </a:solidFill>
                <a:latin typeface="Calibri" pitchFamily="32" charset="0"/>
                <a:ea typeface="Microsoft YaHei" charset="-122"/>
                <a:cs typeface="Times New Roman" pitchFamily="16" charset="0"/>
              </a:rPr>
              <a:t> Единую государственную информационную систему в сфере здравоохранения – ЕГИСЗ.</a:t>
            </a:r>
          </a:p>
          <a:p>
            <a:pPr marL="215900" indent="-212725" algn="just">
              <a:lnSpc>
                <a:spcPct val="83000"/>
              </a:lnSpc>
              <a:buClrTx/>
              <a:buSzPct val="45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endParaRPr lang="ru-RU" sz="2400" b="1" dirty="0">
              <a:solidFill>
                <a:srgbClr val="000000"/>
              </a:solidFill>
              <a:latin typeface="Calibri" pitchFamily="32" charset="0"/>
              <a:ea typeface="Microsoft YaHei" charset="-122"/>
              <a:cs typeface="Times New Roman" pitchFamily="16" charset="0"/>
            </a:endParaRPr>
          </a:p>
          <a:p>
            <a:pPr marL="212725" indent="-212725" algn="just">
              <a:lnSpc>
                <a:spcPct val="83000"/>
              </a:lnSpc>
              <a:buSzPct val="45000"/>
              <a:buFont typeface="Wingdings" charset="2"/>
              <a:buChar char="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  <a:cs typeface="Times New Roman" pitchFamily="16" charset="0"/>
              </a:rPr>
              <a:t>С 2022 года для дальнейшей </a:t>
            </a:r>
            <a:r>
              <a:rPr lang="ru-RU" sz="2400" dirty="0" smtClean="0">
                <a:solidFill>
                  <a:srgbClr val="000000"/>
                </a:solidFill>
                <a:latin typeface="Calibri" pitchFamily="32" charset="0"/>
                <a:ea typeface="Microsoft YaHei" charset="-122"/>
                <a:cs typeface="Times New Roman" pitchFamily="16" charset="0"/>
              </a:rPr>
              <a:t>работы </a:t>
            </a: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  <a:cs typeface="Times New Roman" pitchFamily="16" charset="0"/>
              </a:rPr>
              <a:t>не требуется получение свидетельства об аккредитации специалиста, выписки из ЕГИСЗ или выписки из протокола заседания центральной </a:t>
            </a:r>
            <a:r>
              <a:rPr lang="ru-RU" sz="2400" dirty="0" err="1">
                <a:solidFill>
                  <a:srgbClr val="000000"/>
                </a:solidFill>
                <a:latin typeface="Calibri" pitchFamily="32" charset="0"/>
                <a:ea typeface="Microsoft YaHei" charset="-122"/>
                <a:cs typeface="Times New Roman" pitchFamily="16" charset="0"/>
              </a:rPr>
              <a:t>аккредитационной</a:t>
            </a:r>
            <a:r>
              <a:rPr lang="ru-RU" sz="2400" dirty="0">
                <a:solidFill>
                  <a:srgbClr val="000000"/>
                </a:solidFill>
                <a:latin typeface="Calibri" pitchFamily="32" charset="0"/>
                <a:ea typeface="Microsoft YaHei" charset="-122"/>
                <a:cs typeface="Times New Roman" pitchFamily="16" charset="0"/>
              </a:rPr>
              <a:t> комиссии (часть 3.1 статьи 69 Федерального закона от 21.11.2011 № 323-ФЗ).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823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194421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  <a:t>Письмо МЗ РФ о недопустимости требования  предоставления документов о прохождении аккредитации</a:t>
            </a:r>
            <a:r>
              <a:rPr lang="ru-RU" altLang="ru-RU" sz="3600" b="1" dirty="0">
                <a:solidFill>
                  <a:srgbClr val="465E9C"/>
                </a:solidFill>
                <a:latin typeface="Calibri" panose="020F0502020204030204" pitchFamily="34" charset="0"/>
              </a:rPr>
              <a:t/>
            </a:r>
            <a:br>
              <a:rPr lang="ru-RU" altLang="ru-RU" sz="3600" b="1" dirty="0">
                <a:solidFill>
                  <a:srgbClr val="465E9C"/>
                </a:solidFill>
                <a:latin typeface="Calibri" panose="020F0502020204030204" pitchFamily="34" charset="0"/>
              </a:rPr>
            </a:b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5736" y="1628800"/>
            <a:ext cx="4536504" cy="52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58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65127"/>
            <a:ext cx="8424936" cy="104765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+mn-lt"/>
              </a:rPr>
              <a:t>Документы о результатах аккредитации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511256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83000"/>
              </a:lnSpc>
              <a:spcBef>
                <a:spcPts val="650"/>
              </a:spcBef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</a:rPr>
              <a:t>Приказ Министерства здравоохранения РФ </a:t>
            </a:r>
          </a:p>
          <a:p>
            <a:pPr algn="ctr">
              <a:lnSpc>
                <a:spcPct val="83000"/>
              </a:lnSpc>
              <a:spcBef>
                <a:spcPts val="650"/>
              </a:spcBef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</a:rPr>
              <a:t>от 22 ноября 2021 г. N 1082н </a:t>
            </a:r>
          </a:p>
          <a:p>
            <a:pPr algn="just">
              <a:lnSpc>
                <a:spcPct val="83000"/>
              </a:lnSpc>
              <a:spcBef>
                <a:spcPts val="650"/>
              </a:spcBef>
              <a:buNone/>
            </a:pP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</a:rPr>
              <a:t>"Об утверждении порядка выдачи свидетельства об аккредитации специалиста на бумажном носителе, формы свидетельства об аккредитации специалиста на бумажном носителе и технических требований к нему, а также порядка выдачи выписки о наличии в единой государственной информационной системе в сфере здравоохранения данных, подтверждающих факт прохождения лицом аккредитации специалиста"</a:t>
            </a:r>
          </a:p>
          <a:p>
            <a:pPr algn="ctr">
              <a:lnSpc>
                <a:spcPct val="83000"/>
              </a:lnSpc>
              <a:spcBef>
                <a:spcPts val="650"/>
              </a:spcBef>
              <a:buNone/>
            </a:pPr>
            <a:endParaRPr lang="ru-RU" altLang="ru-RU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lnSpc>
                <a:spcPct val="83000"/>
              </a:lnSpc>
              <a:spcBef>
                <a:spcPts val="650"/>
              </a:spcBef>
              <a:buAutoNum type="arabicParenR"/>
            </a:pPr>
            <a:r>
              <a:rPr lang="ru-RU" altLang="ru-RU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Получение 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свидетельства/выписки по заявлению в МЗ РФ (лично либо заказным письмом</a:t>
            </a:r>
            <a:r>
              <a:rPr lang="ru-RU" altLang="ru-RU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);</a:t>
            </a:r>
          </a:p>
          <a:p>
            <a:pPr marL="0" indent="0">
              <a:lnSpc>
                <a:spcPct val="83000"/>
              </a:lnSpc>
              <a:spcBef>
                <a:spcPts val="650"/>
              </a:spcBef>
              <a:buNone/>
            </a:pPr>
            <a:r>
              <a:rPr lang="ru-RU" altLang="ru-RU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2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) </a:t>
            </a:r>
            <a:r>
              <a:rPr lang="ru-RU" altLang="ru-RU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Получение </a:t>
            </a:r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выписки на портале </a:t>
            </a:r>
            <a:r>
              <a:rPr lang="ru-RU" altLang="ru-RU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«ГОСУСЛУГИ».</a:t>
            </a:r>
            <a:endParaRPr lang="ru-RU" altLang="ru-RU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988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76672"/>
            <a:ext cx="7886700" cy="903634"/>
          </a:xfrm>
        </p:spPr>
        <p:txBody>
          <a:bodyPr>
            <a:noAutofit/>
          </a:bodyPr>
          <a:lstStyle/>
          <a:p>
            <a:pPr algn="ctr"/>
            <a: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  <a:t>Получение выписки на портале «ГОСУСЛУГИ»</a:t>
            </a:r>
            <a:br>
              <a:rPr lang="ru-RU" altLang="ru-RU" sz="3600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68761"/>
            <a:ext cx="9144000" cy="558923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10790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513169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endParaRPr lang="ru-RU" sz="48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95023" y="1213009"/>
            <a:ext cx="7077377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Цель аккредитации специалиста — качество медицинской </a:t>
            </a:r>
            <a:r>
              <a:rPr lang="ru-RU" sz="44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помощи</a:t>
            </a:r>
          </a:p>
          <a:p>
            <a:pPr algn="ctr"/>
            <a:endParaRPr lang="ru-RU" sz="4400" b="1" dirty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sz="4400" b="1" dirty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3429000"/>
            <a:ext cx="4320480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905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513169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8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Благодарю за внимание!</a:t>
            </a:r>
            <a:br>
              <a:rPr lang="ru-RU" sz="48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8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ru-RU" sz="48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endParaRPr lang="ru-RU" sz="48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314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434</TotalTime>
  <Words>731</Words>
  <Application>Microsoft Office PowerPoint</Application>
  <PresentationFormat>Экран (4:3)</PresentationFormat>
  <Paragraphs>98</Paragraphs>
  <Slides>24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Microsoft YaHei</vt:lpstr>
      <vt:lpstr>Arial</vt:lpstr>
      <vt:lpstr>Calibri</vt:lpstr>
      <vt:lpstr>Calibri Light</vt:lpstr>
      <vt:lpstr>Times New Roman</vt:lpstr>
      <vt:lpstr>Wingdings</vt:lpstr>
      <vt:lpstr>Тема Office</vt:lpstr>
      <vt:lpstr>    Порядок прохождения периодической аккредитации  в 2022 году</vt:lpstr>
      <vt:lpstr>Нормативная база</vt:lpstr>
      <vt:lpstr>Субъекты, осуществляющие периодическую аккредитацию специалистов </vt:lpstr>
      <vt:lpstr>Сроки подачи документов </vt:lpstr>
      <vt:lpstr>     Способы подачи документов  </vt:lpstr>
      <vt:lpstr>Способы подачи документов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Перечень документов</vt:lpstr>
      <vt:lpstr>Технические требования к документам </vt:lpstr>
      <vt:lpstr>Процедура периодической аккредитации </vt:lpstr>
      <vt:lpstr>Проверка документов: ФАЦ</vt:lpstr>
      <vt:lpstr>Оценка портфолио: ЦАК </vt:lpstr>
      <vt:lpstr>Проверка результатов  Сайт ФАЦ - https://fca-rosminzdrav.ru/ </vt:lpstr>
      <vt:lpstr>Документальное подтверждение прохождения аккредитации </vt:lpstr>
      <vt:lpstr>Письмо МЗ РФ о недопустимости требования  предоставления документов о прохождении аккредитации </vt:lpstr>
      <vt:lpstr>Документы о результатах аккредитации</vt:lpstr>
      <vt:lpstr>Получение выписки на портале «ГОСУСЛУГИ» </vt:lpstr>
      <vt:lpstr> </vt:lpstr>
      <vt:lpstr> Благодарю за внимание!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Порядок прохождения периодической аккредитации в 2022 году</dc:title>
  <dc:creator>Руфа Тереховская</dc:creator>
  <cp:lastModifiedBy>RePack by Diakov</cp:lastModifiedBy>
  <cp:revision>48</cp:revision>
  <dcterms:created xsi:type="dcterms:W3CDTF">2022-04-17T19:42:18Z</dcterms:created>
  <dcterms:modified xsi:type="dcterms:W3CDTF">2022-04-19T20:41:33Z</dcterms:modified>
</cp:coreProperties>
</file>