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style1.xml" ContentType="application/vnd.ms-office.chartstyle+xml"/>
  <Override PartName="/ppt/charts/colors1.xml" ContentType="application/vnd.ms-office.chartcolorstyle+xml"/>
  <Override PartName="/ppt/charts/style2.xml" ContentType="application/vnd.ms-office.chartstyle+xml"/>
  <Override PartName="/ppt/charts/colors2.xml" ContentType="application/vnd.ms-office.chartcolorstyle+xml"/>
  <Override PartName="/ppt/charts/style3.xml" ContentType="application/vnd.ms-office.chartstyle+xml"/>
  <Override PartName="/ppt/charts/colors3.xml" ContentType="application/vnd.ms-office.chartcolorstyle+xml"/>
  <Override PartName="/ppt/charts/style4.xml" ContentType="application/vnd.ms-office.chartstyle+xml"/>
  <Override PartName="/ppt/charts/colors4.xml" ContentType="application/vnd.ms-office.chartcolorstyle+xml"/>
  <Override PartName="/ppt/charts/style5.xml" ContentType="application/vnd.ms-office.chartstyle+xml"/>
  <Override PartName="/ppt/charts/colors5.xml" ContentType="application/vnd.ms-office.chartcolorstyle+xml"/>
  <Override PartName="/ppt/charts/style6.xml" ContentType="application/vnd.ms-office.chartstyle+xml"/>
  <Override PartName="/ppt/charts/colors6.xml" ContentType="application/vnd.ms-office.chartcolor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56" r:id="rId1"/>
  </p:sldMasterIdLst>
  <p:notesMasterIdLst>
    <p:notesMasterId r:id="rId24"/>
  </p:notesMasterIdLst>
  <p:sldIdLst>
    <p:sldId id="256" r:id="rId2"/>
    <p:sldId id="257" r:id="rId3"/>
    <p:sldId id="258" r:id="rId4"/>
    <p:sldId id="282" r:id="rId5"/>
    <p:sldId id="274" r:id="rId6"/>
    <p:sldId id="266" r:id="rId7"/>
    <p:sldId id="283" r:id="rId8"/>
    <p:sldId id="272" r:id="rId9"/>
    <p:sldId id="260" r:id="rId10"/>
    <p:sldId id="261" r:id="rId11"/>
    <p:sldId id="259" r:id="rId12"/>
    <p:sldId id="263" r:id="rId13"/>
    <p:sldId id="264" r:id="rId14"/>
    <p:sldId id="279" r:id="rId15"/>
    <p:sldId id="278" r:id="rId16"/>
    <p:sldId id="270" r:id="rId17"/>
    <p:sldId id="271" r:id="rId18"/>
    <p:sldId id="277" r:id="rId19"/>
    <p:sldId id="281" r:id="rId20"/>
    <p:sldId id="276" r:id="rId21"/>
    <p:sldId id="275" r:id="rId22"/>
    <p:sldId id="280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Пользователь" initials="П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A84C"/>
    <a:srgbClr val="0037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35"/>
  </p:normalViewPr>
  <p:slideViewPr>
    <p:cSldViewPr>
      <p:cViewPr varScale="1">
        <p:scale>
          <a:sx n="110" d="100"/>
          <a:sy n="110" d="100"/>
        </p:scale>
        <p:origin x="-164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package" Target="../embeddings/_____Microsoft_Excel2.xlsx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Style" Target="style3.xml"/><Relationship Id="rId2" Type="http://schemas.microsoft.com/office/2011/relationships/chartColorStyle" Target="colors3.xml"/><Relationship Id="rId1" Type="http://schemas.openxmlformats.org/officeDocument/2006/relationships/package" Target="../embeddings/_____Microsoft_Excel3.xlsx"/></Relationships>
</file>

<file path=ppt/charts/_rels/chart4.xml.rels><?xml version="1.0" encoding="UTF-8" standalone="yes"?>
<Relationships xmlns="http://schemas.openxmlformats.org/package/2006/relationships"><Relationship Id="rId3" Type="http://schemas.microsoft.com/office/2011/relationships/chartStyle" Target="style4.xml"/><Relationship Id="rId2" Type="http://schemas.microsoft.com/office/2011/relationships/chartColorStyle" Target="colors4.xml"/><Relationship Id="rId1" Type="http://schemas.openxmlformats.org/officeDocument/2006/relationships/package" Target="../embeddings/_____Microsoft_Excel4.xlsx"/></Relationships>
</file>

<file path=ppt/charts/_rels/chart5.xml.rels><?xml version="1.0" encoding="UTF-8" standalone="yes"?>
<Relationships xmlns="http://schemas.openxmlformats.org/package/2006/relationships"><Relationship Id="rId3" Type="http://schemas.microsoft.com/office/2011/relationships/chartStyle" Target="style5.xml"/><Relationship Id="rId2" Type="http://schemas.microsoft.com/office/2011/relationships/chartColorStyle" Target="colors5.xml"/><Relationship Id="rId1" Type="http://schemas.openxmlformats.org/officeDocument/2006/relationships/package" Target="../embeddings/_____Microsoft_Excel5.xlsx"/></Relationships>
</file>

<file path=ppt/charts/_rels/chart6.xml.rels><?xml version="1.0" encoding="UTF-8" standalone="yes"?>
<Relationships xmlns="http://schemas.openxmlformats.org/package/2006/relationships"><Relationship Id="rId3" Type="http://schemas.microsoft.com/office/2011/relationships/chartStyle" Target="style6.xml"/><Relationship Id="rId2" Type="http://schemas.microsoft.com/office/2011/relationships/chartColorStyle" Target="colors6.xml"/><Relationship Id="rId1" Type="http://schemas.openxmlformats.org/officeDocument/2006/relationships/package" Target="../embeddings/_____Microsoft_Excel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Всего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Лист1!$A$2:$A$5</c:f>
              <c:strCache>
                <c:ptCount val="4"/>
                <c:pt idx="0">
                  <c:v>Сестринское дело</c:v>
                </c:pt>
                <c:pt idx="1">
                  <c:v>Лечебное дело</c:v>
                </c:pt>
                <c:pt idx="2">
                  <c:v>Акушерское дело</c:v>
                </c:pt>
                <c:pt idx="3">
                  <c:v>Фармация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190</c:v>
                </c:pt>
                <c:pt idx="1">
                  <c:v>59</c:v>
                </c:pt>
                <c:pt idx="2">
                  <c:v>23</c:v>
                </c:pt>
                <c:pt idx="3">
                  <c:v>31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487-724B-B844-28D6FF60791F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Прошедшие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Лист1!$A$2:$A$5</c:f>
              <c:strCache>
                <c:ptCount val="4"/>
                <c:pt idx="0">
                  <c:v>Сестринское дело</c:v>
                </c:pt>
                <c:pt idx="1">
                  <c:v>Лечебное дело</c:v>
                </c:pt>
                <c:pt idx="2">
                  <c:v>Акушерское дело</c:v>
                </c:pt>
                <c:pt idx="3">
                  <c:v>Фармация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166</c:v>
                </c:pt>
                <c:pt idx="1">
                  <c:v>57</c:v>
                </c:pt>
                <c:pt idx="2">
                  <c:v>21</c:v>
                </c:pt>
                <c:pt idx="3">
                  <c:v>28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8487-724B-B844-28D6FF60791F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Не прошедшие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Лист1!$A$2:$A$5</c:f>
              <c:strCache>
                <c:ptCount val="4"/>
                <c:pt idx="0">
                  <c:v>Сестринское дело</c:v>
                </c:pt>
                <c:pt idx="1">
                  <c:v>Лечебное дело</c:v>
                </c:pt>
                <c:pt idx="2">
                  <c:v>Акушерское дело</c:v>
                </c:pt>
                <c:pt idx="3">
                  <c:v>Фармация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24</c:v>
                </c:pt>
                <c:pt idx="1">
                  <c:v>2</c:v>
                </c:pt>
                <c:pt idx="2">
                  <c:v>2</c:v>
                </c:pt>
                <c:pt idx="3">
                  <c:v>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8487-724B-B844-28D6FF60791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5667840"/>
        <c:axId val="65669376"/>
      </c:barChart>
      <c:catAx>
        <c:axId val="656678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pPr>
            <a:endParaRPr lang="ru-RU"/>
          </a:p>
        </c:txPr>
        <c:crossAx val="65669376"/>
        <c:crosses val="autoZero"/>
        <c:auto val="1"/>
        <c:lblAlgn val="ctr"/>
        <c:lblOffset val="100"/>
        <c:noMultiLvlLbl val="0"/>
      </c:catAx>
      <c:valAx>
        <c:axId val="656693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pPr>
            <a:endParaRPr lang="ru-RU"/>
          </a:p>
        </c:txPr>
        <c:crossAx val="65667840"/>
        <c:crosses val="autoZero"/>
        <c:crossBetween val="between"/>
      </c:valAx>
      <c:spPr>
        <a:pattFill prst="pct5">
          <a:fgClr>
            <a:schemeClr val="bg2"/>
          </a:fgClr>
          <a:bgClr>
            <a:schemeClr val="bg1"/>
          </a:bgClr>
        </a:pattFill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784846334426791"/>
          <c:y val="0.93966860232776794"/>
          <c:w val="0.43435382298738956"/>
          <c:h val="6.033139767223210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/>
              </a:solidFill>
              <a:latin typeface="Calibri" pitchFamily="34" charset="0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2"/>
    </a:solidFill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Всего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Лист1!$A$2:$A$6</c:f>
              <c:strCache>
                <c:ptCount val="5"/>
                <c:pt idx="0">
                  <c:v>Сестринское дело</c:v>
                </c:pt>
                <c:pt idx="1">
                  <c:v>Лечебное дело</c:v>
                </c:pt>
                <c:pt idx="2">
                  <c:v>Акушерское дело</c:v>
                </c:pt>
                <c:pt idx="3">
                  <c:v>Фармация</c:v>
                </c:pt>
                <c:pt idx="4">
                  <c:v>Стоматология профилактическая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155</c:v>
                </c:pt>
                <c:pt idx="1">
                  <c:v>58</c:v>
                </c:pt>
                <c:pt idx="2">
                  <c:v>51</c:v>
                </c:pt>
                <c:pt idx="3">
                  <c:v>37</c:v>
                </c:pt>
                <c:pt idx="4">
                  <c:v>11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C6F-0346-9963-40610ABE9547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Прошедшие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Лист1!$A$2:$A$6</c:f>
              <c:strCache>
                <c:ptCount val="5"/>
                <c:pt idx="0">
                  <c:v>Сестринское дело</c:v>
                </c:pt>
                <c:pt idx="1">
                  <c:v>Лечебное дело</c:v>
                </c:pt>
                <c:pt idx="2">
                  <c:v>Акушерское дело</c:v>
                </c:pt>
                <c:pt idx="3">
                  <c:v>Фармация</c:v>
                </c:pt>
                <c:pt idx="4">
                  <c:v>Стоматология профилактическая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151</c:v>
                </c:pt>
                <c:pt idx="1">
                  <c:v>54</c:v>
                </c:pt>
                <c:pt idx="2">
                  <c:v>47</c:v>
                </c:pt>
                <c:pt idx="3">
                  <c:v>37</c:v>
                </c:pt>
                <c:pt idx="4">
                  <c:v>11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CC6F-0346-9963-40610ABE9547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Не прошедшие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Лист1!$A$2:$A$6</c:f>
              <c:strCache>
                <c:ptCount val="5"/>
                <c:pt idx="0">
                  <c:v>Сестринское дело</c:v>
                </c:pt>
                <c:pt idx="1">
                  <c:v>Лечебное дело</c:v>
                </c:pt>
                <c:pt idx="2">
                  <c:v>Акушерское дело</c:v>
                </c:pt>
                <c:pt idx="3">
                  <c:v>Фармация</c:v>
                </c:pt>
                <c:pt idx="4">
                  <c:v>Стоматология профилактическая</c:v>
                </c:pt>
              </c:strCache>
            </c:strRef>
          </c:cat>
          <c:val>
            <c:numRef>
              <c:f>Лист1!$D$2:$D$6</c:f>
              <c:numCache>
                <c:formatCode>General</c:formatCode>
                <c:ptCount val="5"/>
                <c:pt idx="0">
                  <c:v>4</c:v>
                </c:pt>
                <c:pt idx="1">
                  <c:v>4</c:v>
                </c:pt>
                <c:pt idx="2">
                  <c:v>4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CC6F-0346-9963-40610ABE954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5720704"/>
        <c:axId val="65722240"/>
      </c:barChart>
      <c:catAx>
        <c:axId val="657207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ru-RU" sz="1400" b="1" i="0" u="none" strike="noStrike" kern="1200" baseline="0">
                <a:solidFill>
                  <a:prstClr val="black"/>
                </a:solidFill>
                <a:latin typeface="Calibri" pitchFamily="34" charset="0"/>
                <a:ea typeface="+mn-ea"/>
                <a:cs typeface="+mn-cs"/>
              </a:defRPr>
            </a:pPr>
            <a:endParaRPr lang="ru-RU"/>
          </a:p>
        </c:txPr>
        <c:crossAx val="65722240"/>
        <c:crosses val="autoZero"/>
        <c:auto val="1"/>
        <c:lblAlgn val="ctr"/>
        <c:lblOffset val="100"/>
        <c:noMultiLvlLbl val="0"/>
      </c:catAx>
      <c:valAx>
        <c:axId val="657222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ru-RU" sz="1400" b="1" i="0" u="none" strike="noStrike" kern="1200" baseline="0">
                <a:solidFill>
                  <a:prstClr val="black"/>
                </a:solidFill>
                <a:latin typeface="Calibri" pitchFamily="34" charset="0"/>
                <a:ea typeface="+mn-ea"/>
                <a:cs typeface="+mn-cs"/>
              </a:defRPr>
            </a:pPr>
            <a:endParaRPr lang="ru-RU"/>
          </a:p>
        </c:txPr>
        <c:crossAx val="65720704"/>
        <c:crosses val="autoZero"/>
        <c:crossBetween val="between"/>
      </c:valAx>
      <c:spPr>
        <a:pattFill prst="pct5">
          <a:fgClr>
            <a:schemeClr val="bg2"/>
          </a:fgClr>
          <a:bgClr>
            <a:schemeClr val="bg1"/>
          </a:bgClr>
        </a:pattFill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ru-RU" sz="1400" b="1" i="0" u="none" strike="noStrike" kern="1200" baseline="0">
              <a:solidFill>
                <a:prstClr val="black"/>
              </a:solidFill>
              <a:latin typeface="Calibri" pitchFamily="34" charset="0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2"/>
    </a:solidFill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Всего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Лист1!$A$2:$A$5</c:f>
              <c:strCache>
                <c:ptCount val="4"/>
                <c:pt idx="0">
                  <c:v>Сестринское дело</c:v>
                </c:pt>
                <c:pt idx="1">
                  <c:v>Лечебное дело</c:v>
                </c:pt>
                <c:pt idx="2">
                  <c:v>Акушерское дело</c:v>
                </c:pt>
                <c:pt idx="3">
                  <c:v>Фармация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118</c:v>
                </c:pt>
                <c:pt idx="1">
                  <c:v>45</c:v>
                </c:pt>
                <c:pt idx="2">
                  <c:v>9</c:v>
                </c:pt>
                <c:pt idx="3">
                  <c:v>32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92C-074D-9596-DFAF46D9505C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Прошедшие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Лист1!$A$2:$A$5</c:f>
              <c:strCache>
                <c:ptCount val="4"/>
                <c:pt idx="0">
                  <c:v>Сестринское дело</c:v>
                </c:pt>
                <c:pt idx="1">
                  <c:v>Лечебное дело</c:v>
                </c:pt>
                <c:pt idx="2">
                  <c:v>Акушерское дело</c:v>
                </c:pt>
                <c:pt idx="3">
                  <c:v>Фармация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116</c:v>
                </c:pt>
                <c:pt idx="1">
                  <c:v>44</c:v>
                </c:pt>
                <c:pt idx="2">
                  <c:v>9</c:v>
                </c:pt>
                <c:pt idx="3">
                  <c:v>31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C92C-074D-9596-DFAF46D9505C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Не прошедшие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Лист1!$A$2:$A$5</c:f>
              <c:strCache>
                <c:ptCount val="4"/>
                <c:pt idx="0">
                  <c:v>Сестринское дело</c:v>
                </c:pt>
                <c:pt idx="1">
                  <c:v>Лечебное дело</c:v>
                </c:pt>
                <c:pt idx="2">
                  <c:v>Акушерское дело</c:v>
                </c:pt>
                <c:pt idx="3">
                  <c:v>Фармация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2</c:v>
                </c:pt>
                <c:pt idx="1">
                  <c:v>1</c:v>
                </c:pt>
                <c:pt idx="2">
                  <c:v>0</c:v>
                </c:pt>
                <c:pt idx="3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C92C-074D-9596-DFAF46D9505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7005056"/>
        <c:axId val="67015040"/>
      </c:barChart>
      <c:catAx>
        <c:axId val="670050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ru-RU" sz="1400" b="1" i="0" u="none" strike="noStrike" kern="1200" baseline="0">
                <a:solidFill>
                  <a:prstClr val="black"/>
                </a:solidFill>
                <a:latin typeface="Calibri" pitchFamily="34" charset="0"/>
                <a:ea typeface="+mn-ea"/>
                <a:cs typeface="+mn-cs"/>
              </a:defRPr>
            </a:pPr>
            <a:endParaRPr lang="ru-RU"/>
          </a:p>
        </c:txPr>
        <c:crossAx val="67015040"/>
        <c:crosses val="autoZero"/>
        <c:auto val="1"/>
        <c:lblAlgn val="ctr"/>
        <c:lblOffset val="100"/>
        <c:noMultiLvlLbl val="0"/>
      </c:catAx>
      <c:valAx>
        <c:axId val="670150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ru-RU" sz="1400" b="1" i="0" u="none" strike="noStrike" kern="1200" baseline="0">
                <a:solidFill>
                  <a:prstClr val="black"/>
                </a:solidFill>
                <a:latin typeface="Calibri" pitchFamily="34" charset="0"/>
                <a:ea typeface="+mn-ea"/>
                <a:cs typeface="+mn-cs"/>
              </a:defRPr>
            </a:pPr>
            <a:endParaRPr lang="ru-RU"/>
          </a:p>
        </c:txPr>
        <c:crossAx val="67005056"/>
        <c:crosses val="autoZero"/>
        <c:crossBetween val="between"/>
      </c:valAx>
      <c:spPr>
        <a:pattFill prst="pct5">
          <a:fgClr>
            <a:schemeClr val="bg2"/>
          </a:fgClr>
          <a:bgClr>
            <a:schemeClr val="bg1"/>
          </a:bgClr>
        </a:pattFill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7289076340525747"/>
          <c:y val="0.94593350831146106"/>
          <c:w val="0.44824498091422182"/>
          <c:h val="5.406649168853893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ru-RU" sz="1400" b="1" i="0" u="none" strike="noStrike" kern="1200" baseline="0">
              <a:solidFill>
                <a:prstClr val="black"/>
              </a:solidFill>
              <a:latin typeface="Calibri" pitchFamily="34" charset="0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2"/>
    </a:solidFill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Всего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Лист1!$A$2:$A$5</c:f>
              <c:strCache>
                <c:ptCount val="4"/>
                <c:pt idx="0">
                  <c:v>Сестринское дело</c:v>
                </c:pt>
                <c:pt idx="1">
                  <c:v>Лечебное дело</c:v>
                </c:pt>
                <c:pt idx="2">
                  <c:v>Акушерское дело</c:v>
                </c:pt>
                <c:pt idx="3">
                  <c:v>Фармация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247</c:v>
                </c:pt>
                <c:pt idx="1">
                  <c:v>91</c:v>
                </c:pt>
                <c:pt idx="2">
                  <c:v>7</c:v>
                </c:pt>
                <c:pt idx="3">
                  <c:v>34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F78-CC49-8BCF-806438EA3122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Прошедшие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Лист1!$A$2:$A$5</c:f>
              <c:strCache>
                <c:ptCount val="4"/>
                <c:pt idx="0">
                  <c:v>Сестринское дело</c:v>
                </c:pt>
                <c:pt idx="1">
                  <c:v>Лечебное дело</c:v>
                </c:pt>
                <c:pt idx="2">
                  <c:v>Акушерское дело</c:v>
                </c:pt>
                <c:pt idx="3">
                  <c:v>Фармация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218</c:v>
                </c:pt>
                <c:pt idx="1">
                  <c:v>75</c:v>
                </c:pt>
                <c:pt idx="2">
                  <c:v>7</c:v>
                </c:pt>
                <c:pt idx="3">
                  <c:v>32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3F78-CC49-8BCF-806438EA3122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Не прошедшие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Лист1!$A$2:$A$5</c:f>
              <c:strCache>
                <c:ptCount val="4"/>
                <c:pt idx="0">
                  <c:v>Сестринское дело</c:v>
                </c:pt>
                <c:pt idx="1">
                  <c:v>Лечебное дело</c:v>
                </c:pt>
                <c:pt idx="2">
                  <c:v>Акушерское дело</c:v>
                </c:pt>
                <c:pt idx="3">
                  <c:v>Фармация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29</c:v>
                </c:pt>
                <c:pt idx="1">
                  <c:v>16</c:v>
                </c:pt>
                <c:pt idx="2">
                  <c:v>0</c:v>
                </c:pt>
                <c:pt idx="3">
                  <c:v>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3F78-CC49-8BCF-806438EA312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5816960"/>
        <c:axId val="75818496"/>
      </c:barChart>
      <c:catAx>
        <c:axId val="758169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ru-RU" sz="1400" b="1" i="0" u="none" strike="noStrike" kern="1200" baseline="0">
                <a:solidFill>
                  <a:prstClr val="black"/>
                </a:solidFill>
                <a:latin typeface="Calibri" pitchFamily="34" charset="0"/>
                <a:ea typeface="+mn-ea"/>
                <a:cs typeface="+mn-cs"/>
              </a:defRPr>
            </a:pPr>
            <a:endParaRPr lang="ru-RU"/>
          </a:p>
        </c:txPr>
        <c:crossAx val="75818496"/>
        <c:crosses val="autoZero"/>
        <c:auto val="1"/>
        <c:lblAlgn val="ctr"/>
        <c:lblOffset val="100"/>
        <c:noMultiLvlLbl val="0"/>
      </c:catAx>
      <c:valAx>
        <c:axId val="758184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ru-RU" sz="1400" b="1" i="0" u="none" strike="noStrike" kern="1200" baseline="0">
                <a:solidFill>
                  <a:prstClr val="black"/>
                </a:solidFill>
                <a:latin typeface="Calibri" pitchFamily="34" charset="0"/>
                <a:ea typeface="+mn-ea"/>
                <a:cs typeface="+mn-cs"/>
              </a:defRPr>
            </a:pPr>
            <a:endParaRPr lang="ru-RU"/>
          </a:p>
        </c:txPr>
        <c:crossAx val="75816960"/>
        <c:crosses val="autoZero"/>
        <c:crossBetween val="between"/>
      </c:valAx>
      <c:spPr>
        <a:pattFill prst="pct5">
          <a:fgClr>
            <a:schemeClr val="bg2"/>
          </a:fgClr>
          <a:bgClr>
            <a:schemeClr val="bg1"/>
          </a:bgClr>
        </a:pattFill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8824930838722235"/>
          <c:y val="0.93966860232776794"/>
          <c:w val="0.43224685319629313"/>
          <c:h val="6.033139767223210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ru-RU" sz="1400" b="1" i="0" u="none" strike="noStrike" kern="1200" baseline="0">
              <a:solidFill>
                <a:prstClr val="black"/>
              </a:solidFill>
              <a:latin typeface="Calibri" pitchFamily="34" charset="0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2"/>
    </a:solidFill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Всего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Лист1!$A$2:$A$11</c:f>
              <c:strCache>
                <c:ptCount val="10"/>
                <c:pt idx="0">
                  <c:v>Сестринское дело</c:v>
                </c:pt>
                <c:pt idx="1">
                  <c:v>Сестринское дело в педиатрии</c:v>
                </c:pt>
                <c:pt idx="2">
                  <c:v>Скорая и неотложная помощь</c:v>
                </c:pt>
                <c:pt idx="3">
                  <c:v>Рентгенология</c:v>
                </c:pt>
                <c:pt idx="4">
                  <c:v>Функциональная диагностика</c:v>
                </c:pt>
                <c:pt idx="5">
                  <c:v>Организация сестринского дела</c:v>
                </c:pt>
                <c:pt idx="6">
                  <c:v>Операционное дело</c:v>
                </c:pt>
                <c:pt idx="7">
                  <c:v>Медицинская статистика</c:v>
                </c:pt>
                <c:pt idx="8">
                  <c:v>Анестезиология и реаниматология</c:v>
                </c:pt>
                <c:pt idx="9">
                  <c:v>Физиотерапия</c:v>
                </c:pt>
              </c:strCache>
            </c:strRef>
          </c:cat>
          <c:val>
            <c:numRef>
              <c:f>Лист1!$B$2:$B$11</c:f>
              <c:numCache>
                <c:formatCode>General</c:formatCode>
                <c:ptCount val="10"/>
                <c:pt idx="0">
                  <c:v>22</c:v>
                </c:pt>
                <c:pt idx="1">
                  <c:v>47</c:v>
                </c:pt>
                <c:pt idx="2">
                  <c:v>28</c:v>
                </c:pt>
                <c:pt idx="3">
                  <c:v>19</c:v>
                </c:pt>
                <c:pt idx="4">
                  <c:v>7</c:v>
                </c:pt>
                <c:pt idx="5">
                  <c:v>11</c:v>
                </c:pt>
                <c:pt idx="6">
                  <c:v>10</c:v>
                </c:pt>
                <c:pt idx="7">
                  <c:v>2</c:v>
                </c:pt>
                <c:pt idx="8">
                  <c:v>14</c:v>
                </c:pt>
                <c:pt idx="9">
                  <c:v>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E00-0D4B-BAAD-84CE16A9EC79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Прошедшие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Лист1!$A$2:$A$11</c:f>
              <c:strCache>
                <c:ptCount val="10"/>
                <c:pt idx="0">
                  <c:v>Сестринское дело</c:v>
                </c:pt>
                <c:pt idx="1">
                  <c:v>Сестринское дело в педиатрии</c:v>
                </c:pt>
                <c:pt idx="2">
                  <c:v>Скорая и неотложная помощь</c:v>
                </c:pt>
                <c:pt idx="3">
                  <c:v>Рентгенология</c:v>
                </c:pt>
                <c:pt idx="4">
                  <c:v>Функциональная диагностика</c:v>
                </c:pt>
                <c:pt idx="5">
                  <c:v>Организация сестринского дела</c:v>
                </c:pt>
                <c:pt idx="6">
                  <c:v>Операционное дело</c:v>
                </c:pt>
                <c:pt idx="7">
                  <c:v>Медицинская статистика</c:v>
                </c:pt>
                <c:pt idx="8">
                  <c:v>Анестезиология и реаниматология</c:v>
                </c:pt>
                <c:pt idx="9">
                  <c:v>Физиотерапия</c:v>
                </c:pt>
              </c:strCache>
            </c:strRef>
          </c:cat>
          <c:val>
            <c:numRef>
              <c:f>Лист1!$C$2:$C$11</c:f>
              <c:numCache>
                <c:formatCode>General</c:formatCode>
                <c:ptCount val="10"/>
                <c:pt idx="0">
                  <c:v>22</c:v>
                </c:pt>
                <c:pt idx="1">
                  <c:v>43</c:v>
                </c:pt>
                <c:pt idx="2">
                  <c:v>27</c:v>
                </c:pt>
                <c:pt idx="3">
                  <c:v>19</c:v>
                </c:pt>
                <c:pt idx="4">
                  <c:v>7</c:v>
                </c:pt>
                <c:pt idx="5">
                  <c:v>11</c:v>
                </c:pt>
                <c:pt idx="6">
                  <c:v>10</c:v>
                </c:pt>
                <c:pt idx="7">
                  <c:v>2</c:v>
                </c:pt>
                <c:pt idx="8">
                  <c:v>13</c:v>
                </c:pt>
                <c:pt idx="9">
                  <c:v>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3E00-0D4B-BAAD-84CE16A9EC79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Не прошедшие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Лист1!$A$2:$A$11</c:f>
              <c:strCache>
                <c:ptCount val="10"/>
                <c:pt idx="0">
                  <c:v>Сестринское дело</c:v>
                </c:pt>
                <c:pt idx="1">
                  <c:v>Сестринское дело в педиатрии</c:v>
                </c:pt>
                <c:pt idx="2">
                  <c:v>Скорая и неотложная помощь</c:v>
                </c:pt>
                <c:pt idx="3">
                  <c:v>Рентгенология</c:v>
                </c:pt>
                <c:pt idx="4">
                  <c:v>Функциональная диагностика</c:v>
                </c:pt>
                <c:pt idx="5">
                  <c:v>Организация сестринского дела</c:v>
                </c:pt>
                <c:pt idx="6">
                  <c:v>Операционное дело</c:v>
                </c:pt>
                <c:pt idx="7">
                  <c:v>Медицинская статистика</c:v>
                </c:pt>
                <c:pt idx="8">
                  <c:v>Анестезиология и реаниматология</c:v>
                </c:pt>
                <c:pt idx="9">
                  <c:v>Физиотерапия</c:v>
                </c:pt>
              </c:strCache>
            </c:strRef>
          </c:cat>
          <c:val>
            <c:numRef>
              <c:f>Лист1!$D$2:$D$11</c:f>
              <c:numCache>
                <c:formatCode>General</c:formatCode>
                <c:ptCount val="10"/>
                <c:pt idx="0">
                  <c:v>0</c:v>
                </c:pt>
                <c:pt idx="1">
                  <c:v>4</c:v>
                </c:pt>
                <c:pt idx="2">
                  <c:v>1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1</c:v>
                </c:pt>
                <c:pt idx="9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3E00-0D4B-BAAD-84CE16A9EC7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6874496"/>
        <c:axId val="76876032"/>
      </c:barChart>
      <c:catAx>
        <c:axId val="768744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ru-RU" sz="1400" b="1" i="0" u="none" strike="noStrike" kern="1200" baseline="0">
                <a:solidFill>
                  <a:prstClr val="black"/>
                </a:solidFill>
                <a:latin typeface="Calibri" pitchFamily="34" charset="0"/>
                <a:ea typeface="+mn-ea"/>
                <a:cs typeface="+mn-cs"/>
              </a:defRPr>
            </a:pPr>
            <a:endParaRPr lang="ru-RU"/>
          </a:p>
        </c:txPr>
        <c:crossAx val="76876032"/>
        <c:crosses val="autoZero"/>
        <c:auto val="1"/>
        <c:lblAlgn val="ctr"/>
        <c:lblOffset val="100"/>
        <c:noMultiLvlLbl val="0"/>
      </c:catAx>
      <c:valAx>
        <c:axId val="768760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ru-RU" sz="1400" b="1" i="0" u="none" strike="noStrike" kern="1200" baseline="0">
                <a:solidFill>
                  <a:prstClr val="black"/>
                </a:solidFill>
                <a:latin typeface="Calibri" pitchFamily="34" charset="0"/>
                <a:ea typeface="+mn-ea"/>
                <a:cs typeface="+mn-cs"/>
              </a:defRPr>
            </a:pPr>
            <a:endParaRPr lang="ru-RU"/>
          </a:p>
        </c:txPr>
        <c:crossAx val="76874496"/>
        <c:crosses val="autoZero"/>
        <c:crossBetween val="between"/>
      </c:valAx>
      <c:spPr>
        <a:pattFill prst="pct5">
          <a:fgClr>
            <a:schemeClr val="bg2"/>
          </a:fgClr>
          <a:bgClr>
            <a:schemeClr val="bg1"/>
          </a:bgClr>
        </a:pattFill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8254674296106475"/>
          <c:y val="0.94876357021690794"/>
          <c:w val="0.44078053211665613"/>
          <c:h val="5.123642978309209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ru-RU" sz="1400" b="1" i="0" u="none" strike="noStrike" kern="1200" baseline="0">
              <a:solidFill>
                <a:prstClr val="black"/>
              </a:solidFill>
              <a:latin typeface="Calibri" pitchFamily="34" charset="0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2"/>
    </a:solidFill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Медицинская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Лист1!$A$2:$A$6</c:f>
              <c:numCache>
                <c:formatCode>General</c:formatCode>
                <c:ptCount val="5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</c:numCache>
            </c:num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40</c:v>
                </c:pt>
                <c:pt idx="1">
                  <c:v>38</c:v>
                </c:pt>
                <c:pt idx="2">
                  <c:v>71</c:v>
                </c:pt>
                <c:pt idx="3">
                  <c:v>132</c:v>
                </c:pt>
                <c:pt idx="4">
                  <c:v>181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52AA-C445-AEE6-B9717C32EEB7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Фармацевтическая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Лист1!$A$2:$A$6</c:f>
              <c:numCache>
                <c:formatCode>General</c:formatCode>
                <c:ptCount val="5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</c:numCache>
            </c:num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6</c:v>
                </c:pt>
                <c:pt idx="1">
                  <c:v>6</c:v>
                </c:pt>
                <c:pt idx="2">
                  <c:v>6</c:v>
                </c:pt>
                <c:pt idx="3">
                  <c:v>6</c:v>
                </c:pt>
                <c:pt idx="4">
                  <c:v>6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52AA-C445-AEE6-B9717C32EEB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6827264"/>
        <c:axId val="76845440"/>
      </c:lineChart>
      <c:catAx>
        <c:axId val="768272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ru-RU" sz="1400" b="1" i="0" u="none" strike="noStrike" kern="1200" baseline="0">
                <a:solidFill>
                  <a:prstClr val="black"/>
                </a:solidFill>
                <a:latin typeface="Calibri" pitchFamily="34" charset="0"/>
                <a:ea typeface="+mn-ea"/>
                <a:cs typeface="+mn-cs"/>
              </a:defRPr>
            </a:pPr>
            <a:endParaRPr lang="ru-RU"/>
          </a:p>
        </c:txPr>
        <c:crossAx val="76845440"/>
        <c:crosses val="autoZero"/>
        <c:auto val="1"/>
        <c:lblAlgn val="ctr"/>
        <c:lblOffset val="100"/>
        <c:noMultiLvlLbl val="0"/>
      </c:catAx>
      <c:valAx>
        <c:axId val="768454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ru-RU" sz="1400" b="1" i="0" u="none" strike="noStrike" kern="1200" baseline="0">
                <a:solidFill>
                  <a:prstClr val="black"/>
                </a:solidFill>
                <a:latin typeface="Calibri" pitchFamily="34" charset="0"/>
                <a:ea typeface="+mn-ea"/>
                <a:cs typeface="+mn-cs"/>
              </a:defRPr>
            </a:pPr>
            <a:endParaRPr lang="ru-RU"/>
          </a:p>
        </c:txPr>
        <c:crossAx val="76827264"/>
        <c:crosses val="autoZero"/>
        <c:crossBetween val="between"/>
      </c:valAx>
      <c:spPr>
        <a:pattFill prst="pct5">
          <a:fgClr>
            <a:schemeClr val="bg2"/>
          </a:fgClr>
          <a:bgClr>
            <a:schemeClr val="bg1"/>
          </a:bgClr>
        </a:pattFill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8023068603029416"/>
          <c:y val="0.93966860232776794"/>
          <c:w val="0.43662331825389467"/>
          <c:h val="6.033139767223210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ru-RU" sz="1400" b="1" i="0" u="none" strike="noStrike" kern="1200" baseline="0">
              <a:solidFill>
                <a:prstClr val="black"/>
              </a:solidFill>
              <a:latin typeface="Calibri" pitchFamily="34" charset="0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407023398358516"/>
          <c:y val="3.0909899832453742E-2"/>
          <c:w val="0.75363913918185199"/>
          <c:h val="0.8532894461432724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Столбец2</c:v>
                </c:pt>
              </c:strCache>
            </c:strRef>
          </c:tx>
          <c:explosion val="6"/>
          <c:dPt>
            <c:idx val="0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6-6B78-D44A-8B77-5407C5BEF4F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6B78-D44A-8B77-5407C5BEF4F0}"/>
              </c:ext>
            </c:extLst>
          </c:dPt>
          <c:dLbls>
            <c:dLbl>
              <c:idx val="0"/>
              <c:layout>
                <c:manualLayout>
                  <c:x val="-0.17842115039473996"/>
                  <c:y val="-0.28465801151665548"/>
                </c:manualLayout>
              </c:layout>
              <c:tx>
                <c:rich>
                  <a:bodyPr/>
                  <a:lstStyle/>
                  <a:p>
                    <a:r>
                      <a:rPr lang="ru-RU" sz="1800" b="1" dirty="0">
                        <a:solidFill>
                          <a:schemeClr val="tx1"/>
                        </a:solidFill>
                        <a:latin typeface="Calibri" pitchFamily="34" charset="0"/>
                      </a:rPr>
                      <a:t>142 чел.</a:t>
                    </a:r>
                    <a:endParaRPr lang="ru-RU" sz="1800" dirty="0"/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6B78-D44A-8B77-5407C5BEF4F0}"/>
                </c:ext>
              </c:extLst>
            </c:dLbl>
            <c:dLbl>
              <c:idx val="1"/>
              <c:layout>
                <c:manualLayout>
                  <c:x val="0.1256781147477023"/>
                  <c:y val="0.11776851867822112"/>
                </c:manualLayout>
              </c:layout>
              <c:tx>
                <c:rich>
                  <a:bodyPr/>
                  <a:lstStyle/>
                  <a:p>
                    <a:r>
                      <a:rPr lang="ru-RU" sz="1800" b="1" dirty="0">
                        <a:solidFill>
                          <a:schemeClr val="tx1"/>
                        </a:solidFill>
                        <a:latin typeface="Calibri" pitchFamily="34" charset="0"/>
                      </a:rPr>
                      <a:t>21</a:t>
                    </a:r>
                    <a:r>
                      <a:rPr lang="ru-RU" sz="1800" b="1" baseline="0" dirty="0">
                        <a:solidFill>
                          <a:schemeClr val="tx1"/>
                        </a:solidFill>
                        <a:latin typeface="Calibri" pitchFamily="34" charset="0"/>
                      </a:rPr>
                      <a:t> чел.</a:t>
                    </a:r>
                    <a:endParaRPr lang="ru-RU" sz="1800" dirty="0"/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6B78-D44A-8B77-5407C5BEF4F0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ru-RU" b="1">
                        <a:solidFill>
                          <a:schemeClr val="tx1"/>
                        </a:solidFill>
                        <a:latin typeface="Calibri" pitchFamily="34" charset="0"/>
                      </a:rPr>
                      <a:t>25 чел.</a:t>
                    </a:r>
                    <a:endParaRPr lang="ru-RU" dirty="0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6B78-D44A-8B77-5407C5BEF4F0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ru-RU" b="1">
                        <a:solidFill>
                          <a:schemeClr val="tx1"/>
                        </a:solidFill>
                        <a:latin typeface="Calibri" pitchFamily="34" charset="0"/>
                      </a:rPr>
                      <a:t>19 чел.</a:t>
                    </a:r>
                    <a:endParaRPr lang="ru-RU" dirty="0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6B78-D44A-8B77-5407C5BEF4F0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ru-RU" b="1">
                        <a:solidFill>
                          <a:schemeClr val="tx1"/>
                        </a:solidFill>
                        <a:latin typeface="Calibri" pitchFamily="34" charset="0"/>
                      </a:rPr>
                      <a:t>21 чел.</a:t>
                    </a:r>
                    <a:endParaRPr lang="ru-RU" dirty="0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6B78-D44A-8B77-5407C5BEF4F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Мурманская область</c:v>
                </c:pt>
                <c:pt idx="1">
                  <c:v>Иные регионы РФ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142</c:v>
                </c:pt>
                <c:pt idx="1">
                  <c:v>21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B78-D44A-8B77-5407C5BEF4F0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0220157253031123"/>
          <c:y val="0.93983716567414244"/>
          <c:w val="0.7955966399777471"/>
          <c:h val="6.016283432585752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/>
              </a:solidFill>
              <a:latin typeface="Calibri" pitchFamily="34" charset="0"/>
              <a:ea typeface="+mn-ea"/>
              <a:cs typeface="+mn-cs"/>
            </a:defRPr>
          </a:pPr>
          <a:endParaRPr lang="ru-RU"/>
        </a:p>
      </c:txPr>
    </c:legend>
    <c:plotVisOnly val="1"/>
    <c:dispBlanksAs val="zero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5290640055145386"/>
          <c:y val="0.11803526460022964"/>
          <c:w val="0.52625450076254132"/>
          <c:h val="0.77183993445172783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Мурманская область</c:v>
                </c:pt>
              </c:strCache>
            </c:strRef>
          </c:tx>
          <c:explosion val="7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4A44-7342-B801-3957924A9BEB}"/>
              </c:ext>
            </c:extLst>
          </c:dPt>
          <c:dPt>
            <c:idx val="1"/>
            <c:bubble3D val="0"/>
            <c:explosion val="11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4A44-7342-B801-3957924A9BEB}"/>
              </c:ext>
            </c:extLst>
          </c:dPt>
          <c:dLbls>
            <c:dLbl>
              <c:idx val="0"/>
              <c:layout>
                <c:manualLayout>
                  <c:x val="-6.4872053357707751E-2"/>
                  <c:y val="-0.27925137947635437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800" b="1" i="0" u="none" strike="noStrike" kern="1200" baseline="0">
                        <a:solidFill>
                          <a:schemeClr val="tx1"/>
                        </a:solidFill>
                        <a:latin typeface="Calibri" pitchFamily="34" charset="0"/>
                        <a:ea typeface="+mn-ea"/>
                        <a:cs typeface="+mn-cs"/>
                      </a:defRPr>
                    </a:pPr>
                    <a:endParaRPr lang="ru-RU" sz="1800" b="1" dirty="0">
                      <a:solidFill>
                        <a:schemeClr val="tx1"/>
                      </a:solidFill>
                      <a:latin typeface="Calibri" pitchFamily="34" charset="0"/>
                    </a:endParaRPr>
                  </a:p>
                  <a:p>
                    <a:pPr>
                      <a:defRPr sz="1800" b="1" i="0" u="none" strike="noStrike" kern="1200" baseline="0">
                        <a:solidFill>
                          <a:schemeClr val="tx1"/>
                        </a:solidFill>
                        <a:latin typeface="Calibri" pitchFamily="34" charset="0"/>
                        <a:ea typeface="+mn-ea"/>
                        <a:cs typeface="+mn-cs"/>
                      </a:defRPr>
                    </a:pPr>
                    <a:r>
                      <a:rPr lang="ru-RU" sz="1800" b="1" baseline="0" dirty="0">
                        <a:solidFill>
                          <a:schemeClr val="tx1"/>
                        </a:solidFill>
                        <a:latin typeface="Calibri" pitchFamily="34" charset="0"/>
                      </a:rPr>
                      <a:t>
1147 чел.</a:t>
                    </a:r>
                    <a:endParaRPr lang="ru-RU" sz="1800" baseline="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-6.4780874020533744E-2"/>
                  <c:y val="1.5181395082002492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197" b="1" i="0" u="none" strike="noStrike" kern="1200" baseline="0">
                        <a:solidFill>
                          <a:schemeClr val="tx1"/>
                        </a:solidFill>
                        <a:latin typeface="Calibri" pitchFamily="34" charset="0"/>
                        <a:ea typeface="+mn-ea"/>
                        <a:cs typeface="+mn-cs"/>
                      </a:defRPr>
                    </a:pPr>
                    <a:r>
                      <a:rPr lang="ru-RU" b="1" baseline="0" dirty="0">
                        <a:solidFill>
                          <a:schemeClr val="tx1"/>
                        </a:solidFill>
                        <a:latin typeface="Calibri" pitchFamily="34" charset="0"/>
                      </a:rPr>
                      <a:t>
</a:t>
                    </a:r>
                    <a:r>
                      <a:rPr lang="ru-RU" sz="1800" b="1" baseline="0" dirty="0">
                        <a:solidFill>
                          <a:schemeClr val="tx1"/>
                        </a:solidFill>
                        <a:latin typeface="Calibri" pitchFamily="34" charset="0"/>
                      </a:rPr>
                      <a:t>51 чел.</a:t>
                    </a:r>
                    <a:endParaRPr lang="ru-RU" baseline="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2"/>
              <c:layout>
                <c:manualLayout>
                  <c:x val="6.815072946440287E-2"/>
                  <c:y val="-0.17042689701144334"/>
                </c:manualLayout>
              </c:layout>
              <c:tx>
                <c:rich>
                  <a:bodyPr/>
                  <a:lstStyle/>
                  <a:p>
                    <a:fld id="{F2C0C441-147D-2F4B-811A-73D68B0A6DC0}" type="CATEGORYNAME">
                      <a:rPr lang="ru-RU" b="1" smtClean="0">
                        <a:solidFill>
                          <a:schemeClr val="tx1"/>
                        </a:solidFill>
                        <a:latin typeface="Calibri" pitchFamily="34" charset="0"/>
                      </a:rPr>
                      <a:pPr/>
                      <a:t>[ИМЯ КАТЕГОРИИ]</a:t>
                    </a:fld>
                    <a:endParaRPr lang="ru-RU" b="1" dirty="0">
                      <a:solidFill>
                        <a:schemeClr val="tx1"/>
                      </a:solidFill>
                      <a:latin typeface="Calibri" pitchFamily="34" charset="0"/>
                    </a:endParaRPr>
                  </a:p>
                  <a:p>
                    <a:r>
                      <a:rPr lang="ru-RU" b="1" baseline="0" dirty="0">
                        <a:solidFill>
                          <a:schemeClr val="tx1"/>
                        </a:solidFill>
                        <a:latin typeface="Calibri" pitchFamily="34" charset="0"/>
                      </a:rPr>
                      <a:t>
179 чел.</a:t>
                    </a:r>
                    <a:endParaRPr lang="ru-RU" b="1" baseline="0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3"/>
              <c:layout>
                <c:manualLayout>
                  <c:x val="0.16149057932956942"/>
                  <c:y val="6.1037199570417562E-3"/>
                </c:manualLayout>
              </c:layout>
              <c:tx>
                <c:rich>
                  <a:bodyPr/>
                  <a:lstStyle/>
                  <a:p>
                    <a:fld id="{06C40503-9030-E74C-8885-A14BE024AA81}" type="CATEGORYNAME">
                      <a:rPr lang="ru-RU" b="1" smtClean="0">
                        <a:solidFill>
                          <a:schemeClr val="tx1"/>
                        </a:solidFill>
                        <a:latin typeface="Calibri" pitchFamily="34" charset="0"/>
                      </a:rPr>
                      <a:pPr/>
                      <a:t>[ИМЯ КАТЕГОРИИ]</a:t>
                    </a:fld>
                    <a:endParaRPr lang="ru-RU" b="1" dirty="0">
                      <a:solidFill>
                        <a:schemeClr val="tx1"/>
                      </a:solidFill>
                      <a:latin typeface="Calibri" pitchFamily="34" charset="0"/>
                    </a:endParaRPr>
                  </a:p>
                  <a:p>
                    <a:r>
                      <a:rPr lang="ru-RU" b="1" baseline="0" dirty="0">
                        <a:solidFill>
                          <a:schemeClr val="tx1"/>
                        </a:solidFill>
                        <a:latin typeface="Calibri" pitchFamily="34" charset="0"/>
                      </a:rPr>
                      <a:t>
360 чел.</a:t>
                    </a:r>
                    <a:endParaRPr lang="ru-RU" b="1" baseline="0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4"/>
              <c:layout>
                <c:manualLayout>
                  <c:x val="0.10342758632879175"/>
                  <c:y val="0.18434803540347378"/>
                </c:manualLayout>
              </c:layout>
              <c:tx>
                <c:rich>
                  <a:bodyPr/>
                  <a:lstStyle/>
                  <a:p>
                    <a:fld id="{9774327C-FCA1-5344-8C21-51AC15DD0DD9}" type="CATEGORYNAME">
                      <a:rPr lang="ru-RU" b="1">
                        <a:solidFill>
                          <a:schemeClr val="tx1"/>
                        </a:solidFill>
                        <a:latin typeface="Calibri" pitchFamily="34" charset="0"/>
                      </a:rPr>
                      <a:pPr/>
                      <a:t>[ИМЯ КАТЕГОРИИ]</a:t>
                    </a:fld>
                    <a:r>
                      <a:rPr lang="ru-RU" b="1" baseline="0" dirty="0">
                        <a:solidFill>
                          <a:schemeClr val="tx1"/>
                        </a:solidFill>
                        <a:latin typeface="Calibri" pitchFamily="34" charset="0"/>
                      </a:rPr>
                      <a:t>
</a:t>
                    </a:r>
                  </a:p>
                  <a:p>
                    <a:r>
                      <a:rPr lang="ru-RU" b="1" baseline="0" dirty="0">
                        <a:solidFill>
                          <a:schemeClr val="tx1"/>
                        </a:solidFill>
                        <a:latin typeface="Calibri" pitchFamily="34" charset="0"/>
                      </a:rPr>
                      <a:t>142 чел.</a:t>
                    </a:r>
                    <a:endParaRPr lang="ru-RU" b="1" baseline="0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Мурманская область</c:v>
                </c:pt>
                <c:pt idx="1">
                  <c:v>Иные регионы РФ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1147</c:v>
                </c:pt>
                <c:pt idx="1">
                  <c:v>51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A44-7342-B801-3957924A9BEB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1987234554651261"/>
          <c:y val="0.90703563277679644"/>
          <c:w val="0.56025515753207455"/>
          <c:h val="5.102232691219687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/>
              </a:solidFill>
              <a:latin typeface="Calibri" pitchFamily="34" charset="0"/>
              <a:ea typeface="+mn-ea"/>
              <a:cs typeface="+mn-cs"/>
            </a:defRPr>
          </a:pPr>
          <a:endParaRPr lang="ru-RU"/>
        </a:p>
      </c:txPr>
    </c:legend>
    <c:plotVisOnly val="1"/>
    <c:dispBlanksAs val="zero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C92355A-05FF-4B70-A0BF-892443F416C9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24F0E10-91A3-4673-B2FE-6DF95C9C99C5}">
      <dgm:prSet phldrT="[Текст]" custT="1"/>
      <dgm:spPr/>
      <dgm:t>
        <a:bodyPr/>
        <a:lstStyle/>
        <a:p>
          <a:r>
            <a:rPr kumimoji="0" lang="ru-RU" sz="2200" kern="1200" dirty="0" smtClean="0">
              <a:solidFill>
                <a:schemeClr val="tx1"/>
              </a:solidFill>
              <a:latin typeface="Calibri" pitchFamily="34" charset="0"/>
              <a:ea typeface="+mn-ea"/>
              <a:cs typeface="+mn-cs"/>
            </a:rPr>
            <a:t>проведен анализ  нормативно-правовой базы;</a:t>
          </a:r>
          <a:endParaRPr kumimoji="0" lang="ru-RU" sz="2200" kern="1200" dirty="0">
            <a:solidFill>
              <a:schemeClr val="tx1"/>
            </a:solidFill>
            <a:latin typeface="Calibri" pitchFamily="34" charset="0"/>
            <a:ea typeface="+mn-ea"/>
            <a:cs typeface="+mn-cs"/>
          </a:endParaRPr>
        </a:p>
      </dgm:t>
    </dgm:pt>
    <dgm:pt modelId="{BE7E827D-D381-4CD0-9A7B-3F5F157AC107}" type="parTrans" cxnId="{82D3DADE-3A57-4062-906D-41143AEDF7C8}">
      <dgm:prSet/>
      <dgm:spPr/>
      <dgm:t>
        <a:bodyPr/>
        <a:lstStyle/>
        <a:p>
          <a:endParaRPr lang="ru-RU"/>
        </a:p>
      </dgm:t>
    </dgm:pt>
    <dgm:pt modelId="{82F87D8D-6F18-483F-BA0E-02EF540D58A4}" type="sibTrans" cxnId="{82D3DADE-3A57-4062-906D-41143AEDF7C8}">
      <dgm:prSet/>
      <dgm:spPr/>
      <dgm:t>
        <a:bodyPr/>
        <a:lstStyle/>
        <a:p>
          <a:endParaRPr lang="ru-RU"/>
        </a:p>
      </dgm:t>
    </dgm:pt>
    <dgm:pt modelId="{67F2F011-BDA0-4213-BE93-366BB8BE7BB5}">
      <dgm:prSet phldrT="[Текст]" custT="1"/>
      <dgm:spPr/>
      <dgm:t>
        <a:bodyPr/>
        <a:lstStyle/>
        <a:p>
          <a:r>
            <a:rPr kumimoji="0" lang="ru-RU" sz="2200" kern="1200" dirty="0" smtClean="0">
              <a:solidFill>
                <a:schemeClr val="tx1"/>
              </a:solidFill>
              <a:latin typeface="Calibri" pitchFamily="34" charset="0"/>
              <a:ea typeface="+mn-ea"/>
              <a:cs typeface="+mn-cs"/>
            </a:rPr>
            <a:t>освоены навыки работы в системе «1С-аккредитация»;</a:t>
          </a:r>
          <a:endParaRPr kumimoji="0" lang="ru-RU" sz="2200" kern="1200" dirty="0">
            <a:solidFill>
              <a:schemeClr val="tx1"/>
            </a:solidFill>
            <a:latin typeface="Calibri" pitchFamily="34" charset="0"/>
            <a:ea typeface="+mn-ea"/>
            <a:cs typeface="+mn-cs"/>
          </a:endParaRPr>
        </a:p>
      </dgm:t>
    </dgm:pt>
    <dgm:pt modelId="{3EDD7063-0E79-4821-A77F-FD362D9384BD}" type="parTrans" cxnId="{E8276031-FF30-465D-A271-C4FFC7E1EDF5}">
      <dgm:prSet/>
      <dgm:spPr/>
      <dgm:t>
        <a:bodyPr/>
        <a:lstStyle/>
        <a:p>
          <a:endParaRPr lang="ru-RU"/>
        </a:p>
      </dgm:t>
    </dgm:pt>
    <dgm:pt modelId="{184418E0-7A8E-4364-B5E5-1D318F5979C0}" type="sibTrans" cxnId="{E8276031-FF30-465D-A271-C4FFC7E1EDF5}">
      <dgm:prSet/>
      <dgm:spPr/>
      <dgm:t>
        <a:bodyPr/>
        <a:lstStyle/>
        <a:p>
          <a:endParaRPr lang="ru-RU"/>
        </a:p>
      </dgm:t>
    </dgm:pt>
    <dgm:pt modelId="{2391D200-926E-4930-AB1C-1A50098CCED1}">
      <dgm:prSet phldrT="[Текст]"/>
      <dgm:spPr/>
      <dgm:t>
        <a:bodyPr/>
        <a:lstStyle/>
        <a:p>
          <a:endParaRPr lang="ru-RU" dirty="0"/>
        </a:p>
      </dgm:t>
    </dgm:pt>
    <dgm:pt modelId="{CEEEF474-DE4E-4148-83CE-EEA5553E7413}" type="parTrans" cxnId="{33A42676-7CEE-41DB-8E23-C29E3DDF8161}">
      <dgm:prSet/>
      <dgm:spPr/>
      <dgm:t>
        <a:bodyPr/>
        <a:lstStyle/>
        <a:p>
          <a:endParaRPr lang="ru-RU"/>
        </a:p>
      </dgm:t>
    </dgm:pt>
    <dgm:pt modelId="{21BA427F-0AD0-4D82-8819-75F7AB95F8F5}" type="sibTrans" cxnId="{33A42676-7CEE-41DB-8E23-C29E3DDF8161}">
      <dgm:prSet/>
      <dgm:spPr/>
      <dgm:t>
        <a:bodyPr/>
        <a:lstStyle/>
        <a:p>
          <a:endParaRPr lang="ru-RU"/>
        </a:p>
      </dgm:t>
    </dgm:pt>
    <dgm:pt modelId="{41C0F7AE-E81D-487B-8A93-5B06C96590DB}">
      <dgm:prSet phldrT="[Текст]" custT="1"/>
      <dgm:spPr/>
      <dgm:t>
        <a:bodyPr/>
        <a:lstStyle/>
        <a:p>
          <a:r>
            <a:rPr kumimoji="0" lang="ru-RU" sz="2200" kern="1200" dirty="0" smtClean="0">
              <a:solidFill>
                <a:schemeClr val="tx1"/>
              </a:solidFill>
              <a:latin typeface="Calibri" pitchFamily="34" charset="0"/>
              <a:ea typeface="+mn-ea"/>
              <a:cs typeface="+mn-cs"/>
            </a:rPr>
            <a:t>оборудованы автоматизированными рабочими местами и системой видеонаблюдения два компьютерных класса;</a:t>
          </a:r>
          <a:endParaRPr kumimoji="0" lang="ru-RU" sz="2200" kern="1200" dirty="0">
            <a:solidFill>
              <a:schemeClr val="tx1"/>
            </a:solidFill>
            <a:latin typeface="Calibri" pitchFamily="34" charset="0"/>
            <a:ea typeface="+mn-ea"/>
            <a:cs typeface="+mn-cs"/>
          </a:endParaRPr>
        </a:p>
      </dgm:t>
    </dgm:pt>
    <dgm:pt modelId="{F75BDB31-CAD5-4DD0-9B66-340415FF02B6}" type="parTrans" cxnId="{A1CAEE6E-4E9D-4594-9F63-217DCDF70C92}">
      <dgm:prSet/>
      <dgm:spPr/>
      <dgm:t>
        <a:bodyPr/>
        <a:lstStyle/>
        <a:p>
          <a:endParaRPr lang="ru-RU"/>
        </a:p>
      </dgm:t>
    </dgm:pt>
    <dgm:pt modelId="{5E1639E2-ACFF-4BAE-90CB-744BC8DE3242}" type="sibTrans" cxnId="{A1CAEE6E-4E9D-4594-9F63-217DCDF70C92}">
      <dgm:prSet/>
      <dgm:spPr/>
      <dgm:t>
        <a:bodyPr/>
        <a:lstStyle/>
        <a:p>
          <a:endParaRPr lang="ru-RU"/>
        </a:p>
      </dgm:t>
    </dgm:pt>
    <dgm:pt modelId="{8E7D2F53-CFFE-4046-BC49-2FA216CE49F4}">
      <dgm:prSet phldrT="[Текст]"/>
      <dgm:spPr/>
      <dgm:t>
        <a:bodyPr/>
        <a:lstStyle/>
        <a:p>
          <a:endParaRPr lang="ru-RU" dirty="0"/>
        </a:p>
      </dgm:t>
    </dgm:pt>
    <dgm:pt modelId="{43AE4BC5-DE1F-4CE3-9308-15161CA0DDEE}" type="parTrans" cxnId="{8C581945-07F6-4A82-AFEB-1AD8A523557E}">
      <dgm:prSet/>
      <dgm:spPr/>
      <dgm:t>
        <a:bodyPr/>
        <a:lstStyle/>
        <a:p>
          <a:endParaRPr lang="ru-RU"/>
        </a:p>
      </dgm:t>
    </dgm:pt>
    <dgm:pt modelId="{CD1188CE-7C8E-4A65-8AED-1434A6FDC77B}" type="sibTrans" cxnId="{8C581945-07F6-4A82-AFEB-1AD8A523557E}">
      <dgm:prSet/>
      <dgm:spPr/>
      <dgm:t>
        <a:bodyPr/>
        <a:lstStyle/>
        <a:p>
          <a:endParaRPr lang="ru-RU"/>
        </a:p>
      </dgm:t>
    </dgm:pt>
    <dgm:pt modelId="{8B72577E-2B63-42DF-A678-4642F806306C}">
      <dgm:prSet phldrT="[Текст]" custT="1"/>
      <dgm:spPr/>
      <dgm:t>
        <a:bodyPr/>
        <a:lstStyle/>
        <a:p>
          <a:r>
            <a:rPr kumimoji="0" lang="ru-RU" sz="2200" kern="1200" dirty="0" smtClean="0">
              <a:solidFill>
                <a:schemeClr val="tx1"/>
              </a:solidFill>
              <a:latin typeface="Calibri" pitchFamily="34" charset="0"/>
              <a:ea typeface="+mn-ea"/>
              <a:cs typeface="+mn-cs"/>
            </a:rPr>
            <a:t>оборудованы автоматизированные рабочие места для членов подкомиссий в соответствии с нормативными требованиями;</a:t>
          </a:r>
          <a:endParaRPr kumimoji="0" lang="ru-RU" sz="2200" kern="1200" dirty="0">
            <a:solidFill>
              <a:schemeClr val="tx1"/>
            </a:solidFill>
            <a:latin typeface="Calibri" pitchFamily="34" charset="0"/>
            <a:ea typeface="+mn-ea"/>
            <a:cs typeface="+mn-cs"/>
          </a:endParaRPr>
        </a:p>
      </dgm:t>
    </dgm:pt>
    <dgm:pt modelId="{9FC02D4E-B476-4B1E-8F35-A8C2748888CA}" type="parTrans" cxnId="{E94B058C-40FD-40F5-96A6-716D24D9A204}">
      <dgm:prSet/>
      <dgm:spPr/>
      <dgm:t>
        <a:bodyPr/>
        <a:lstStyle/>
        <a:p>
          <a:endParaRPr lang="ru-RU"/>
        </a:p>
      </dgm:t>
    </dgm:pt>
    <dgm:pt modelId="{5FBF34B5-39CA-424B-9CDD-77B62AFDF1CF}" type="sibTrans" cxnId="{E94B058C-40FD-40F5-96A6-716D24D9A204}">
      <dgm:prSet/>
      <dgm:spPr/>
      <dgm:t>
        <a:bodyPr/>
        <a:lstStyle/>
        <a:p>
          <a:endParaRPr lang="ru-RU"/>
        </a:p>
      </dgm:t>
    </dgm:pt>
    <dgm:pt modelId="{701E34E2-7EF3-4C79-9B00-D49DD6DDC9B2}">
      <dgm:prSet phldrT="[Текст]"/>
      <dgm:spPr/>
      <dgm:t>
        <a:bodyPr/>
        <a:lstStyle/>
        <a:p>
          <a:endParaRPr lang="ru-RU" dirty="0"/>
        </a:p>
      </dgm:t>
    </dgm:pt>
    <dgm:pt modelId="{D2FD0EFE-BA6A-4C7B-9B6C-787CF13E719A}" type="sibTrans" cxnId="{F281767F-B557-404C-ADD4-A9D9D9BE5C91}">
      <dgm:prSet/>
      <dgm:spPr/>
      <dgm:t>
        <a:bodyPr/>
        <a:lstStyle/>
        <a:p>
          <a:endParaRPr lang="ru-RU"/>
        </a:p>
      </dgm:t>
    </dgm:pt>
    <dgm:pt modelId="{22FFECFA-DCEA-4D26-9178-DFDDA4F4ADCC}" type="parTrans" cxnId="{F281767F-B557-404C-ADD4-A9D9D9BE5C91}">
      <dgm:prSet/>
      <dgm:spPr/>
      <dgm:t>
        <a:bodyPr/>
        <a:lstStyle/>
        <a:p>
          <a:endParaRPr lang="ru-RU"/>
        </a:p>
      </dgm:t>
    </dgm:pt>
    <dgm:pt modelId="{E7650894-D44A-4884-9737-B6680A91AAFE}">
      <dgm:prSet phldrT="[Текст]" custT="1"/>
      <dgm:spPr/>
      <dgm:t>
        <a:bodyPr/>
        <a:lstStyle/>
        <a:p>
          <a:r>
            <a:rPr kumimoji="0" lang="ru-RU" sz="2200" kern="1200" dirty="0" smtClean="0">
              <a:solidFill>
                <a:schemeClr val="tx1"/>
              </a:solidFill>
              <a:latin typeface="Calibri" pitchFamily="34" charset="0"/>
              <a:ea typeface="+mn-ea"/>
              <a:cs typeface="+mn-cs"/>
            </a:rPr>
            <a:t>укомплектованы </a:t>
          </a:r>
          <a:r>
            <a:rPr kumimoji="0" lang="ru-RU" sz="2200" kern="1200" dirty="0" err="1" smtClean="0">
              <a:solidFill>
                <a:schemeClr val="tx1"/>
              </a:solidFill>
              <a:latin typeface="Calibri" pitchFamily="34" charset="0"/>
              <a:ea typeface="+mn-ea"/>
              <a:cs typeface="+mn-cs"/>
            </a:rPr>
            <a:t>симуляционным</a:t>
          </a:r>
          <a:r>
            <a:rPr kumimoji="0" lang="ru-RU" sz="2200" kern="1200" dirty="0" smtClean="0">
              <a:solidFill>
                <a:schemeClr val="tx1"/>
              </a:solidFill>
              <a:latin typeface="Calibri" pitchFamily="34" charset="0"/>
              <a:ea typeface="+mn-ea"/>
              <a:cs typeface="+mn-cs"/>
            </a:rPr>
            <a:t> оборудованием, расходными материалами кабинеты для проведения 2 этапа аккредитации по 4 специальностям.</a:t>
          </a:r>
          <a:endParaRPr kumimoji="0" lang="ru-RU" sz="2200" kern="1200" dirty="0">
            <a:solidFill>
              <a:schemeClr val="tx1"/>
            </a:solidFill>
            <a:latin typeface="Calibri" pitchFamily="34" charset="0"/>
            <a:ea typeface="+mn-ea"/>
            <a:cs typeface="+mn-cs"/>
          </a:endParaRPr>
        </a:p>
      </dgm:t>
    </dgm:pt>
    <dgm:pt modelId="{14E6373C-0C74-4EB8-B91B-B18BCBE4A1A2}" type="parTrans" cxnId="{F0475211-25CF-4E8A-9B76-779D4BF86D38}">
      <dgm:prSet/>
      <dgm:spPr/>
      <dgm:t>
        <a:bodyPr/>
        <a:lstStyle/>
        <a:p>
          <a:endParaRPr lang="ru-RU"/>
        </a:p>
      </dgm:t>
    </dgm:pt>
    <dgm:pt modelId="{40B582BA-D35E-4971-A84E-EB2A388F0002}" type="sibTrans" cxnId="{F0475211-25CF-4E8A-9B76-779D4BF86D38}">
      <dgm:prSet/>
      <dgm:spPr/>
      <dgm:t>
        <a:bodyPr/>
        <a:lstStyle/>
        <a:p>
          <a:endParaRPr lang="ru-RU"/>
        </a:p>
      </dgm:t>
    </dgm:pt>
    <dgm:pt modelId="{094F3BA1-E9A6-4C18-A677-11760955AD31}" type="pres">
      <dgm:prSet presAssocID="{EC92355A-05FF-4B70-A0BF-892443F416C9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E3324D4-E62D-474F-91BA-3FAB954DB09E}" type="pres">
      <dgm:prSet presAssocID="{701E34E2-7EF3-4C79-9B00-D49DD6DDC9B2}" presName="composite" presStyleCnt="0"/>
      <dgm:spPr/>
    </dgm:pt>
    <dgm:pt modelId="{7E24FA3D-14F5-4CB3-8A85-EED0A873F591}" type="pres">
      <dgm:prSet presAssocID="{701E34E2-7EF3-4C79-9B00-D49DD6DDC9B2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742B7E6-4CC2-4483-89DB-4F26B637049C}" type="pres">
      <dgm:prSet presAssocID="{701E34E2-7EF3-4C79-9B00-D49DD6DDC9B2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2701A3-C970-4042-A555-1A44161F0597}" type="pres">
      <dgm:prSet presAssocID="{D2FD0EFE-BA6A-4C7B-9B6C-787CF13E719A}" presName="sp" presStyleCnt="0"/>
      <dgm:spPr/>
    </dgm:pt>
    <dgm:pt modelId="{E9E55F9A-B3F8-43BA-9329-79CA375760A9}" type="pres">
      <dgm:prSet presAssocID="{2391D200-926E-4930-AB1C-1A50098CCED1}" presName="composite" presStyleCnt="0"/>
      <dgm:spPr/>
    </dgm:pt>
    <dgm:pt modelId="{06B51D1A-E5BD-48B7-8022-71E69A3B8865}" type="pres">
      <dgm:prSet presAssocID="{2391D200-926E-4930-AB1C-1A50098CCED1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574C578-3919-4014-BA39-14392A560195}" type="pres">
      <dgm:prSet presAssocID="{2391D200-926E-4930-AB1C-1A50098CCED1}" presName="descendantText" presStyleLbl="alignAcc1" presStyleIdx="1" presStyleCnt="3" custScaleY="162081" custLinFactY="55031" custLinFactNeighborX="-5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E8BABCC-195B-4E53-953C-39B7A7BCFC48}" type="pres">
      <dgm:prSet presAssocID="{21BA427F-0AD0-4D82-8819-75F7AB95F8F5}" presName="sp" presStyleCnt="0"/>
      <dgm:spPr/>
    </dgm:pt>
    <dgm:pt modelId="{59B212DC-4B69-4B9E-9F47-C95EA97DA268}" type="pres">
      <dgm:prSet presAssocID="{8E7D2F53-CFFE-4046-BC49-2FA216CE49F4}" presName="composite" presStyleCnt="0"/>
      <dgm:spPr/>
    </dgm:pt>
    <dgm:pt modelId="{BFC3BA06-B14F-4B4C-974B-36AED8F56B87}" type="pres">
      <dgm:prSet presAssocID="{8E7D2F53-CFFE-4046-BC49-2FA216CE49F4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99C5F1-5A3D-413B-B375-56D1A13D01FA}" type="pres">
      <dgm:prSet presAssocID="{8E7D2F53-CFFE-4046-BC49-2FA216CE49F4}" presName="descendantText" presStyleLbl="alignAcc1" presStyleIdx="2" presStyleCnt="3" custScaleY="133630" custLinFactY="-76160" custLinFactNeighborX="801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BE39D5A-EC4D-42C1-8A5F-3136F4ECA164}" type="presOf" srcId="{8E7D2F53-CFFE-4046-BC49-2FA216CE49F4}" destId="{BFC3BA06-B14F-4B4C-974B-36AED8F56B87}" srcOrd="0" destOrd="0" presId="urn:microsoft.com/office/officeart/2005/8/layout/chevron2"/>
    <dgm:cxn modelId="{2DC9E338-B48C-4E7C-87B4-20FE6E19F60E}" type="presOf" srcId="{41C0F7AE-E81D-487B-8A93-5B06C96590DB}" destId="{4574C578-3919-4014-BA39-14392A560195}" srcOrd="0" destOrd="0" presId="urn:microsoft.com/office/officeart/2005/8/layout/chevron2"/>
    <dgm:cxn modelId="{E8276031-FF30-465D-A271-C4FFC7E1EDF5}" srcId="{701E34E2-7EF3-4C79-9B00-D49DD6DDC9B2}" destId="{67F2F011-BDA0-4213-BE93-366BB8BE7BB5}" srcOrd="1" destOrd="0" parTransId="{3EDD7063-0E79-4821-A77F-FD362D9384BD}" sibTransId="{184418E0-7A8E-4364-B5E5-1D318F5979C0}"/>
    <dgm:cxn modelId="{3C05C6B0-5658-44D6-BBEE-020A3E87A50D}" type="presOf" srcId="{701E34E2-7EF3-4C79-9B00-D49DD6DDC9B2}" destId="{7E24FA3D-14F5-4CB3-8A85-EED0A873F591}" srcOrd="0" destOrd="0" presId="urn:microsoft.com/office/officeart/2005/8/layout/chevron2"/>
    <dgm:cxn modelId="{36A788AE-EBEF-41AC-84BA-2ED0B18D0FCA}" type="presOf" srcId="{2391D200-926E-4930-AB1C-1A50098CCED1}" destId="{06B51D1A-E5BD-48B7-8022-71E69A3B8865}" srcOrd="0" destOrd="0" presId="urn:microsoft.com/office/officeart/2005/8/layout/chevron2"/>
    <dgm:cxn modelId="{A1CAEE6E-4E9D-4594-9F63-217DCDF70C92}" srcId="{2391D200-926E-4930-AB1C-1A50098CCED1}" destId="{41C0F7AE-E81D-487B-8A93-5B06C96590DB}" srcOrd="0" destOrd="0" parTransId="{F75BDB31-CAD5-4DD0-9B66-340415FF02B6}" sibTransId="{5E1639E2-ACFF-4BAE-90CB-744BC8DE3242}"/>
    <dgm:cxn modelId="{F281767F-B557-404C-ADD4-A9D9D9BE5C91}" srcId="{EC92355A-05FF-4B70-A0BF-892443F416C9}" destId="{701E34E2-7EF3-4C79-9B00-D49DD6DDC9B2}" srcOrd="0" destOrd="0" parTransId="{22FFECFA-DCEA-4D26-9178-DFDDA4F4ADCC}" sibTransId="{D2FD0EFE-BA6A-4C7B-9B6C-787CF13E719A}"/>
    <dgm:cxn modelId="{82D3DADE-3A57-4062-906D-41143AEDF7C8}" srcId="{701E34E2-7EF3-4C79-9B00-D49DD6DDC9B2}" destId="{524F0E10-91A3-4673-B2FE-6DF95C9C99C5}" srcOrd="0" destOrd="0" parTransId="{BE7E827D-D381-4CD0-9A7B-3F5F157AC107}" sibTransId="{82F87D8D-6F18-483F-BA0E-02EF540D58A4}"/>
    <dgm:cxn modelId="{F0475211-25CF-4E8A-9B76-779D4BF86D38}" srcId="{2391D200-926E-4930-AB1C-1A50098CCED1}" destId="{E7650894-D44A-4884-9737-B6680A91AAFE}" srcOrd="1" destOrd="0" parTransId="{14E6373C-0C74-4EB8-B91B-B18BCBE4A1A2}" sibTransId="{40B582BA-D35E-4971-A84E-EB2A388F0002}"/>
    <dgm:cxn modelId="{DE01FF9B-865F-4805-AC9C-DAA85F7A1DCE}" type="presOf" srcId="{524F0E10-91A3-4673-B2FE-6DF95C9C99C5}" destId="{E742B7E6-4CC2-4483-89DB-4F26B637049C}" srcOrd="0" destOrd="0" presId="urn:microsoft.com/office/officeart/2005/8/layout/chevron2"/>
    <dgm:cxn modelId="{8C581945-07F6-4A82-AFEB-1AD8A523557E}" srcId="{EC92355A-05FF-4B70-A0BF-892443F416C9}" destId="{8E7D2F53-CFFE-4046-BC49-2FA216CE49F4}" srcOrd="2" destOrd="0" parTransId="{43AE4BC5-DE1F-4CE3-9308-15161CA0DDEE}" sibTransId="{CD1188CE-7C8E-4A65-8AED-1434A6FDC77B}"/>
    <dgm:cxn modelId="{74352C8F-0243-46BC-AB50-EDC179CB643C}" type="presOf" srcId="{67F2F011-BDA0-4213-BE93-366BB8BE7BB5}" destId="{E742B7E6-4CC2-4483-89DB-4F26B637049C}" srcOrd="0" destOrd="1" presId="urn:microsoft.com/office/officeart/2005/8/layout/chevron2"/>
    <dgm:cxn modelId="{E94B058C-40FD-40F5-96A6-716D24D9A204}" srcId="{8E7D2F53-CFFE-4046-BC49-2FA216CE49F4}" destId="{8B72577E-2B63-42DF-A678-4642F806306C}" srcOrd="0" destOrd="0" parTransId="{9FC02D4E-B476-4B1E-8F35-A8C2748888CA}" sibTransId="{5FBF34B5-39CA-424B-9CDD-77B62AFDF1CF}"/>
    <dgm:cxn modelId="{882B5E66-0461-44DD-ADD7-431D55BA15EE}" type="presOf" srcId="{E7650894-D44A-4884-9737-B6680A91AAFE}" destId="{4574C578-3919-4014-BA39-14392A560195}" srcOrd="0" destOrd="1" presId="urn:microsoft.com/office/officeart/2005/8/layout/chevron2"/>
    <dgm:cxn modelId="{33A42676-7CEE-41DB-8E23-C29E3DDF8161}" srcId="{EC92355A-05FF-4B70-A0BF-892443F416C9}" destId="{2391D200-926E-4930-AB1C-1A50098CCED1}" srcOrd="1" destOrd="0" parTransId="{CEEEF474-DE4E-4148-83CE-EEA5553E7413}" sibTransId="{21BA427F-0AD0-4D82-8819-75F7AB95F8F5}"/>
    <dgm:cxn modelId="{D89D3B2F-BD5F-4DD5-AFDD-C824FB1D7CC3}" type="presOf" srcId="{8B72577E-2B63-42DF-A678-4642F806306C}" destId="{D099C5F1-5A3D-413B-B375-56D1A13D01FA}" srcOrd="0" destOrd="0" presId="urn:microsoft.com/office/officeart/2005/8/layout/chevron2"/>
    <dgm:cxn modelId="{CC157511-0A18-48E4-8242-77CDE0142206}" type="presOf" srcId="{EC92355A-05FF-4B70-A0BF-892443F416C9}" destId="{094F3BA1-E9A6-4C18-A677-11760955AD31}" srcOrd="0" destOrd="0" presId="urn:microsoft.com/office/officeart/2005/8/layout/chevron2"/>
    <dgm:cxn modelId="{E51A9A08-6E5F-488E-8CCC-159E50392599}" type="presParOf" srcId="{094F3BA1-E9A6-4C18-A677-11760955AD31}" destId="{4E3324D4-E62D-474F-91BA-3FAB954DB09E}" srcOrd="0" destOrd="0" presId="urn:microsoft.com/office/officeart/2005/8/layout/chevron2"/>
    <dgm:cxn modelId="{4ADFD9B8-88B1-4F22-8E8F-80C6B42C2710}" type="presParOf" srcId="{4E3324D4-E62D-474F-91BA-3FAB954DB09E}" destId="{7E24FA3D-14F5-4CB3-8A85-EED0A873F591}" srcOrd="0" destOrd="0" presId="urn:microsoft.com/office/officeart/2005/8/layout/chevron2"/>
    <dgm:cxn modelId="{3C34B995-5A85-4673-8437-1D6D11F85922}" type="presParOf" srcId="{4E3324D4-E62D-474F-91BA-3FAB954DB09E}" destId="{E742B7E6-4CC2-4483-89DB-4F26B637049C}" srcOrd="1" destOrd="0" presId="urn:microsoft.com/office/officeart/2005/8/layout/chevron2"/>
    <dgm:cxn modelId="{93C9C016-8943-4DF8-9DA9-1B3D2701F873}" type="presParOf" srcId="{094F3BA1-E9A6-4C18-A677-11760955AD31}" destId="{082701A3-C970-4042-A555-1A44161F0597}" srcOrd="1" destOrd="0" presId="urn:microsoft.com/office/officeart/2005/8/layout/chevron2"/>
    <dgm:cxn modelId="{326A41E9-CB17-4652-B537-8DFE8889D27F}" type="presParOf" srcId="{094F3BA1-E9A6-4C18-A677-11760955AD31}" destId="{E9E55F9A-B3F8-43BA-9329-79CA375760A9}" srcOrd="2" destOrd="0" presId="urn:microsoft.com/office/officeart/2005/8/layout/chevron2"/>
    <dgm:cxn modelId="{9BEB69A6-119F-4874-BBCF-805451319E6D}" type="presParOf" srcId="{E9E55F9A-B3F8-43BA-9329-79CA375760A9}" destId="{06B51D1A-E5BD-48B7-8022-71E69A3B8865}" srcOrd="0" destOrd="0" presId="urn:microsoft.com/office/officeart/2005/8/layout/chevron2"/>
    <dgm:cxn modelId="{FE89CD9D-0E56-4F28-A369-FC6911CABBD8}" type="presParOf" srcId="{E9E55F9A-B3F8-43BA-9329-79CA375760A9}" destId="{4574C578-3919-4014-BA39-14392A560195}" srcOrd="1" destOrd="0" presId="urn:microsoft.com/office/officeart/2005/8/layout/chevron2"/>
    <dgm:cxn modelId="{D72135B1-7B8E-4C73-89A3-2DC5995DD1D0}" type="presParOf" srcId="{094F3BA1-E9A6-4C18-A677-11760955AD31}" destId="{2E8BABCC-195B-4E53-953C-39B7A7BCFC48}" srcOrd="3" destOrd="0" presId="urn:microsoft.com/office/officeart/2005/8/layout/chevron2"/>
    <dgm:cxn modelId="{F4BEDDF4-01B2-438E-97EB-21920ECDAA80}" type="presParOf" srcId="{094F3BA1-E9A6-4C18-A677-11760955AD31}" destId="{59B212DC-4B69-4B9E-9F47-C95EA97DA268}" srcOrd="4" destOrd="0" presId="urn:microsoft.com/office/officeart/2005/8/layout/chevron2"/>
    <dgm:cxn modelId="{58AF9439-49C4-42F6-97A0-AC45C5EBFD78}" type="presParOf" srcId="{59B212DC-4B69-4B9E-9F47-C95EA97DA268}" destId="{BFC3BA06-B14F-4B4C-974B-36AED8F56B87}" srcOrd="0" destOrd="0" presId="urn:microsoft.com/office/officeart/2005/8/layout/chevron2"/>
    <dgm:cxn modelId="{20B28CB0-D817-4BE7-BFF5-01215488E8D7}" type="presParOf" srcId="{59B212DC-4B69-4B9E-9F47-C95EA97DA268}" destId="{D099C5F1-5A3D-413B-B375-56D1A13D01FA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24FA3D-14F5-4CB3-8A85-EED0A873F591}">
      <dsp:nvSpPr>
        <dsp:cNvPr id="0" name=""/>
        <dsp:cNvSpPr/>
      </dsp:nvSpPr>
      <dsp:spPr>
        <a:xfrm rot="5400000">
          <a:off x="-222466" y="226900"/>
          <a:ext cx="1483110" cy="103817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100" kern="1200" dirty="0"/>
        </a:p>
      </dsp:txBody>
      <dsp:txXfrm rot="-5400000">
        <a:off x="1" y="523523"/>
        <a:ext cx="1038177" cy="444933"/>
      </dsp:txXfrm>
    </dsp:sp>
    <dsp:sp modelId="{E742B7E6-4CC2-4483-89DB-4F26B637049C}">
      <dsp:nvSpPr>
        <dsp:cNvPr id="0" name=""/>
        <dsp:cNvSpPr/>
      </dsp:nvSpPr>
      <dsp:spPr>
        <a:xfrm rot="5400000">
          <a:off x="4289196" y="-3246584"/>
          <a:ext cx="964022" cy="746606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kumimoji="0" lang="ru-RU" sz="2200" kern="1200" dirty="0" smtClean="0">
              <a:solidFill>
                <a:schemeClr val="tx1"/>
              </a:solidFill>
              <a:latin typeface="Calibri" pitchFamily="34" charset="0"/>
              <a:ea typeface="+mn-ea"/>
              <a:cs typeface="+mn-cs"/>
            </a:rPr>
            <a:t>проведен анализ  нормативно-правовой базы;</a:t>
          </a:r>
          <a:endParaRPr kumimoji="0" lang="ru-RU" sz="2200" kern="1200" dirty="0">
            <a:solidFill>
              <a:schemeClr val="tx1"/>
            </a:solidFill>
            <a:latin typeface="Calibri" pitchFamily="34" charset="0"/>
            <a:ea typeface="+mn-ea"/>
            <a:cs typeface="+mn-cs"/>
          </a:endParaRP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kumimoji="0" lang="ru-RU" sz="2200" kern="1200" dirty="0" smtClean="0">
              <a:solidFill>
                <a:schemeClr val="tx1"/>
              </a:solidFill>
              <a:latin typeface="Calibri" pitchFamily="34" charset="0"/>
              <a:ea typeface="+mn-ea"/>
              <a:cs typeface="+mn-cs"/>
            </a:rPr>
            <a:t>освоены навыки работы в системе «1С-аккредитация»;</a:t>
          </a:r>
          <a:endParaRPr kumimoji="0" lang="ru-RU" sz="2200" kern="1200" dirty="0">
            <a:solidFill>
              <a:schemeClr val="tx1"/>
            </a:solidFill>
            <a:latin typeface="Calibri" pitchFamily="34" charset="0"/>
            <a:ea typeface="+mn-ea"/>
            <a:cs typeface="+mn-cs"/>
          </a:endParaRPr>
        </a:p>
      </dsp:txBody>
      <dsp:txXfrm rot="-5400000">
        <a:off x="1038177" y="51495"/>
        <a:ext cx="7419000" cy="869902"/>
      </dsp:txXfrm>
    </dsp:sp>
    <dsp:sp modelId="{06B51D1A-E5BD-48B7-8022-71E69A3B8865}">
      <dsp:nvSpPr>
        <dsp:cNvPr id="0" name=""/>
        <dsp:cNvSpPr/>
      </dsp:nvSpPr>
      <dsp:spPr>
        <a:xfrm rot="5400000">
          <a:off x="-222466" y="1835479"/>
          <a:ext cx="1483110" cy="103817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100" kern="1200" dirty="0"/>
        </a:p>
      </dsp:txBody>
      <dsp:txXfrm rot="-5400000">
        <a:off x="1" y="2132102"/>
        <a:ext cx="1038177" cy="444933"/>
      </dsp:txXfrm>
    </dsp:sp>
    <dsp:sp modelId="{4574C578-3919-4014-BA39-14392A560195}">
      <dsp:nvSpPr>
        <dsp:cNvPr id="0" name=""/>
        <dsp:cNvSpPr/>
      </dsp:nvSpPr>
      <dsp:spPr>
        <a:xfrm rot="5400000">
          <a:off x="3989586" y="-143473"/>
          <a:ext cx="1562496" cy="746606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kumimoji="0" lang="ru-RU" sz="2200" kern="1200" dirty="0" smtClean="0">
              <a:solidFill>
                <a:schemeClr val="tx1"/>
              </a:solidFill>
              <a:latin typeface="Calibri" pitchFamily="34" charset="0"/>
              <a:ea typeface="+mn-ea"/>
              <a:cs typeface="+mn-cs"/>
            </a:rPr>
            <a:t>оборудованы автоматизированными рабочими местами и системой видеонаблюдения два компьютерных класса;</a:t>
          </a:r>
          <a:endParaRPr kumimoji="0" lang="ru-RU" sz="2200" kern="1200" dirty="0">
            <a:solidFill>
              <a:schemeClr val="tx1"/>
            </a:solidFill>
            <a:latin typeface="Calibri" pitchFamily="34" charset="0"/>
            <a:ea typeface="+mn-ea"/>
            <a:cs typeface="+mn-cs"/>
          </a:endParaRP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kumimoji="0" lang="ru-RU" sz="2200" kern="1200" dirty="0" smtClean="0">
              <a:solidFill>
                <a:schemeClr val="tx1"/>
              </a:solidFill>
              <a:latin typeface="Calibri" pitchFamily="34" charset="0"/>
              <a:ea typeface="+mn-ea"/>
              <a:cs typeface="+mn-cs"/>
            </a:rPr>
            <a:t>укомплектованы </a:t>
          </a:r>
          <a:r>
            <a:rPr kumimoji="0" lang="ru-RU" sz="2200" kern="1200" dirty="0" err="1" smtClean="0">
              <a:solidFill>
                <a:schemeClr val="tx1"/>
              </a:solidFill>
              <a:latin typeface="Calibri" pitchFamily="34" charset="0"/>
              <a:ea typeface="+mn-ea"/>
              <a:cs typeface="+mn-cs"/>
            </a:rPr>
            <a:t>симуляционным</a:t>
          </a:r>
          <a:r>
            <a:rPr kumimoji="0" lang="ru-RU" sz="2200" kern="1200" dirty="0" smtClean="0">
              <a:solidFill>
                <a:schemeClr val="tx1"/>
              </a:solidFill>
              <a:latin typeface="Calibri" pitchFamily="34" charset="0"/>
              <a:ea typeface="+mn-ea"/>
              <a:cs typeface="+mn-cs"/>
            </a:rPr>
            <a:t> оборудованием, расходными материалами кабинеты для проведения 2 этапа аккредитации по 4 специальностям.</a:t>
          </a:r>
          <a:endParaRPr kumimoji="0" lang="ru-RU" sz="2200" kern="1200" dirty="0">
            <a:solidFill>
              <a:schemeClr val="tx1"/>
            </a:solidFill>
            <a:latin typeface="Calibri" pitchFamily="34" charset="0"/>
            <a:ea typeface="+mn-ea"/>
            <a:cs typeface="+mn-cs"/>
          </a:endParaRPr>
        </a:p>
      </dsp:txBody>
      <dsp:txXfrm rot="-5400000">
        <a:off x="1037805" y="2884583"/>
        <a:ext cx="7389785" cy="1409946"/>
      </dsp:txXfrm>
    </dsp:sp>
    <dsp:sp modelId="{BFC3BA06-B14F-4B4C-974B-36AED8F56B87}">
      <dsp:nvSpPr>
        <dsp:cNvPr id="0" name=""/>
        <dsp:cNvSpPr/>
      </dsp:nvSpPr>
      <dsp:spPr>
        <a:xfrm rot="5400000">
          <a:off x="-222466" y="3306921"/>
          <a:ext cx="1483110" cy="103817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100" kern="1200" dirty="0"/>
        </a:p>
      </dsp:txBody>
      <dsp:txXfrm rot="-5400000">
        <a:off x="1" y="3603544"/>
        <a:ext cx="1038177" cy="444933"/>
      </dsp:txXfrm>
    </dsp:sp>
    <dsp:sp modelId="{D099C5F1-5A3D-413B-B375-56D1A13D01FA}">
      <dsp:nvSpPr>
        <dsp:cNvPr id="0" name=""/>
        <dsp:cNvSpPr/>
      </dsp:nvSpPr>
      <dsp:spPr>
        <a:xfrm rot="5400000">
          <a:off x="4127096" y="-1864785"/>
          <a:ext cx="1288222" cy="746606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kumimoji="0" lang="ru-RU" sz="2200" kern="1200" dirty="0" smtClean="0">
              <a:solidFill>
                <a:schemeClr val="tx1"/>
              </a:solidFill>
              <a:latin typeface="Calibri" pitchFamily="34" charset="0"/>
              <a:ea typeface="+mn-ea"/>
              <a:cs typeface="+mn-cs"/>
            </a:rPr>
            <a:t>оборудованы автоматизированные рабочие места для членов подкомиссий в соответствии с нормативными требованиями;</a:t>
          </a:r>
          <a:endParaRPr kumimoji="0" lang="ru-RU" sz="2200" kern="1200" dirty="0">
            <a:solidFill>
              <a:schemeClr val="tx1"/>
            </a:solidFill>
            <a:latin typeface="Calibri" pitchFamily="34" charset="0"/>
            <a:ea typeface="+mn-ea"/>
            <a:cs typeface="+mn-cs"/>
          </a:endParaRPr>
        </a:p>
      </dsp:txBody>
      <dsp:txXfrm rot="-5400000">
        <a:off x="1038177" y="1287020"/>
        <a:ext cx="7403174" cy="11624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181608-6FDA-402C-821A-8E7EF14690BC}" type="datetimeFigureOut">
              <a:rPr lang="ru-RU" smtClean="0"/>
              <a:t>19.04.2022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F0A139-6EFF-4335-AA47-BEC6398F50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64942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F0A139-6EFF-4335-AA47-BEC6398F5084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63876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19.04.2022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19.04.2022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19.04.2022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бъект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2" name="Объект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Объект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6" name="Объект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Объект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19.04.2022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19.04.2022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57" r:id="rId1"/>
    <p:sldLayoutId id="2147484058" r:id="rId2"/>
    <p:sldLayoutId id="2147484059" r:id="rId3"/>
    <p:sldLayoutId id="2147484060" r:id="rId4"/>
    <p:sldLayoutId id="2147484061" r:id="rId5"/>
    <p:sldLayoutId id="2147484062" r:id="rId6"/>
    <p:sldLayoutId id="2147484063" r:id="rId7"/>
    <p:sldLayoutId id="2147484064" r:id="rId8"/>
    <p:sldLayoutId id="2147484065" r:id="rId9"/>
    <p:sldLayoutId id="2147484066" r:id="rId10"/>
    <p:sldLayoutId id="2147484067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860032" y="4869160"/>
            <a:ext cx="4044230" cy="1440160"/>
          </a:xfrm>
        </p:spPr>
        <p:txBody>
          <a:bodyPr>
            <a:normAutofit fontScale="77500" lnSpcReduction="20000"/>
          </a:bodyPr>
          <a:lstStyle/>
          <a:p>
            <a:pPr algn="r"/>
            <a:endParaRPr lang="ru-RU" dirty="0">
              <a:solidFill>
                <a:schemeClr val="tx1"/>
              </a:solidFill>
            </a:endParaRPr>
          </a:p>
          <a:p>
            <a:pPr algn="r"/>
            <a:r>
              <a:rPr lang="ru-RU" dirty="0">
                <a:solidFill>
                  <a:schemeClr val="tx1"/>
                </a:solidFill>
                <a:latin typeface="Calibri" pitchFamily="34" charset="0"/>
              </a:rPr>
              <a:t>Журавлева Виктория Сергеевна</a:t>
            </a:r>
          </a:p>
          <a:p>
            <a:pPr algn="r"/>
            <a:r>
              <a:rPr lang="ru-RU" dirty="0">
                <a:solidFill>
                  <a:schemeClr val="tx1"/>
                </a:solidFill>
                <a:latin typeface="Calibri" pitchFamily="34" charset="0"/>
              </a:rPr>
              <a:t> </a:t>
            </a:r>
          </a:p>
          <a:p>
            <a:pPr algn="r"/>
            <a:r>
              <a:rPr lang="ru-RU" dirty="0">
                <a:solidFill>
                  <a:schemeClr val="tx1"/>
                </a:solidFill>
                <a:latin typeface="Calibri" pitchFamily="34" charset="0"/>
              </a:rPr>
              <a:t>специалист отдела непрерывного медицинского образования и организационной работы </a:t>
            </a:r>
          </a:p>
          <a:p>
            <a:pPr algn="r"/>
            <a:r>
              <a:rPr lang="ru-RU" dirty="0">
                <a:solidFill>
                  <a:schemeClr val="tx1"/>
                </a:solidFill>
                <a:latin typeface="Calibri" pitchFamily="34" charset="0"/>
              </a:rPr>
              <a:t>ГООАУ ДПО «МОЦПК СЗ»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980728"/>
            <a:ext cx="7350866" cy="1224136"/>
          </a:xfrm>
        </p:spPr>
        <p:txBody>
          <a:bodyPr>
            <a:noAutofit/>
          </a:bodyPr>
          <a:lstStyle/>
          <a:p>
            <a:r>
              <a:rPr lang="ru-RU" sz="3200" b="1" dirty="0">
                <a:latin typeface="Calibri" pitchFamily="34" charset="0"/>
                <a:ea typeface="Times New Roman"/>
              </a:rPr>
              <a:t>«Опыт проведения аккредитации специалистов со средним профессиональным образованием </a:t>
            </a:r>
            <a:r>
              <a:rPr lang="ru-RU" sz="3200" b="1" dirty="0" smtClean="0">
                <a:latin typeface="Calibri" pitchFamily="34" charset="0"/>
                <a:ea typeface="Times New Roman"/>
              </a:rPr>
              <a:t/>
            </a:r>
            <a:br>
              <a:rPr lang="ru-RU" sz="3200" b="1" dirty="0" smtClean="0">
                <a:latin typeface="Calibri" pitchFamily="34" charset="0"/>
                <a:ea typeface="Times New Roman"/>
              </a:rPr>
            </a:br>
            <a:r>
              <a:rPr lang="ru-RU" sz="3200" b="1" dirty="0" smtClean="0">
                <a:latin typeface="Calibri" pitchFamily="34" charset="0"/>
                <a:ea typeface="Times New Roman"/>
              </a:rPr>
              <a:t>на </a:t>
            </a:r>
            <a:r>
              <a:rPr lang="ru-RU" sz="3200" b="1" dirty="0">
                <a:latin typeface="Calibri" pitchFamily="34" charset="0"/>
                <a:ea typeface="Times New Roman"/>
              </a:rPr>
              <a:t>базе ГООАУ ДПО «МОЦПК СЗ»»</a:t>
            </a:r>
            <a:endParaRPr lang="ru-RU" sz="3200" dirty="0">
              <a:latin typeface="Calibri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202298" y="6381328"/>
            <a:ext cx="13082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Calibri" pitchFamily="34" charset="0"/>
              </a:rPr>
              <a:t>20.04.2022</a:t>
            </a:r>
          </a:p>
        </p:txBody>
      </p:sp>
      <p:pic>
        <p:nvPicPr>
          <p:cNvPr id="1026" name="Picture 2" descr="https://images.vector-images.com/104/minzdrav_emb_n3157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979438"/>
            <a:ext cx="2256827" cy="248251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508608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7676" y="241212"/>
            <a:ext cx="8728648" cy="758952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Calibri" pitchFamily="34" charset="0"/>
              </a:rPr>
              <a:t>Аккредитация в условиях пандемии (2020 год)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20040" y="1772816"/>
            <a:ext cx="8503920" cy="4464496"/>
          </a:xfrm>
        </p:spPr>
        <p:txBody>
          <a:bodyPr>
            <a:normAutofit fontScale="70000" lnSpcReduction="20000"/>
          </a:bodyPr>
          <a:lstStyle/>
          <a:p>
            <a:r>
              <a:rPr lang="ru-RU" sz="2800" b="1" dirty="0">
                <a:latin typeface="Calibri" pitchFamily="34" charset="0"/>
              </a:rPr>
              <a:t>Приказ Министерства здравоохранения  РФ от 14.04.2020 года №327н </a:t>
            </a:r>
            <a:r>
              <a:rPr lang="ru-RU" sz="2800" dirty="0">
                <a:latin typeface="Calibri" pitchFamily="34" charset="0"/>
              </a:rPr>
              <a:t>«Об особенностях допуска физических лиц к осуществлению медицинской деятельности и (или) фармацевтической деятельности без сертификата специалиста или свидетельства об аккредитации специалиста и (или) по специальностям, не предусмотренным сертификатом специалиста или свидетельством об аккредитации специалиста».</a:t>
            </a:r>
          </a:p>
          <a:p>
            <a:endParaRPr lang="ru-RU" sz="2800" dirty="0">
              <a:latin typeface="Calibri" pitchFamily="34" charset="0"/>
            </a:endParaRPr>
          </a:p>
          <a:p>
            <a:r>
              <a:rPr lang="ru-RU" sz="2800" dirty="0">
                <a:latin typeface="Calibri" pitchFamily="34" charset="0"/>
              </a:rPr>
              <a:t>В первом полугодии 2020 года аккредитация выпускников образовательных организаций не проводилась.</a:t>
            </a:r>
          </a:p>
          <a:p>
            <a:endParaRPr lang="ru-RU" sz="2800" dirty="0">
              <a:latin typeface="Calibri" pitchFamily="34" charset="0"/>
            </a:endParaRPr>
          </a:p>
          <a:p>
            <a:r>
              <a:rPr lang="ru-RU" sz="2800" dirty="0">
                <a:latin typeface="Calibri" pitchFamily="34" charset="0"/>
              </a:rPr>
              <a:t>Во втором полугодии 2020 года в связи с выходом </a:t>
            </a:r>
            <a:r>
              <a:rPr lang="ru-RU" sz="2800" b="1" dirty="0">
                <a:latin typeface="Calibri" pitchFamily="34" charset="0"/>
              </a:rPr>
              <a:t>приказа Министерства здравоохранения РФ от 17.09.2020 года № 890н </a:t>
            </a:r>
            <a:r>
              <a:rPr lang="ru-RU" sz="2800" dirty="0">
                <a:latin typeface="Calibri" pitchFamily="34" charset="0"/>
              </a:rPr>
              <a:t>«О признании утратившим силу пункта 2 приказа Министерства здравоохранения Российской Федерации от 14 апреля 2020 г. № 327н» работа аккредитационных комиссий была возобновлена.</a:t>
            </a:r>
          </a:p>
          <a:p>
            <a:endParaRPr lang="ru-RU" sz="2800" dirty="0">
              <a:latin typeface="Calibri" pitchFamily="34" charset="0"/>
            </a:endParaRP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7562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Calibri" pitchFamily="34" charset="0"/>
              </a:rPr>
              <a:t>Итоги первичной аккредитации в </a:t>
            </a:r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</a:rPr>
              <a:t>2020 году</a:t>
            </a:r>
            <a:endParaRPr lang="ru-RU" sz="3200" b="1" dirty="0">
              <a:solidFill>
                <a:schemeClr val="accent5">
                  <a:lumMod val="50000"/>
                </a:schemeClr>
              </a:solidFill>
              <a:latin typeface="Calibri" pitchFamily="34" charset="0"/>
            </a:endParaRP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xmlns="" id="{B755F8CD-6A51-404A-A937-18901BA7B67F}"/>
              </a:ext>
            </a:extLst>
          </p:cNvPr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552972675"/>
              </p:ext>
            </p:extLst>
          </p:nvPr>
        </p:nvGraphicFramePr>
        <p:xfrm>
          <a:off x="179512" y="1556792"/>
          <a:ext cx="8712968" cy="47880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65087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Calibri" pitchFamily="34" charset="0"/>
              </a:rPr>
              <a:t>Итоги первичной аккредитации в </a:t>
            </a:r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</a:rPr>
              <a:t>2021 </a:t>
            </a: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Calibri" pitchFamily="34" charset="0"/>
              </a:rPr>
              <a:t>году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xmlns="" id="{BF95E1B4-05BA-3745-A548-73E04C7FDDBE}"/>
              </a:ext>
            </a:extLst>
          </p:cNvPr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852541001"/>
              </p:ext>
            </p:extLst>
          </p:nvPr>
        </p:nvGraphicFramePr>
        <p:xfrm>
          <a:off x="179512" y="1556792"/>
          <a:ext cx="8784976" cy="48245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23896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3924" y="260648"/>
            <a:ext cx="8836152" cy="758952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Calibri" pitchFamily="34" charset="0"/>
              </a:rPr>
              <a:t>Первичная специализированная аккредитация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23528" y="1700808"/>
            <a:ext cx="8352928" cy="36004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200" b="1" dirty="0" smtClean="0">
                <a:latin typeface="Calibri" pitchFamily="34" charset="0"/>
              </a:rPr>
              <a:t>     </a:t>
            </a:r>
          </a:p>
          <a:p>
            <a:pPr marL="0" indent="0">
              <a:buNone/>
            </a:pPr>
            <a:r>
              <a:rPr lang="ru-RU" sz="2200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С </a:t>
            </a:r>
            <a:r>
              <a:rPr lang="ru-RU" sz="2200" b="1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1 января 2021 </a:t>
            </a:r>
            <a:r>
              <a:rPr lang="ru-RU" sz="2200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года:</a:t>
            </a:r>
          </a:p>
          <a:p>
            <a:pPr marL="0" indent="0">
              <a:buNone/>
            </a:pPr>
            <a:endParaRPr lang="ru-RU" sz="2200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200" b="1" dirty="0" smtClean="0">
                <a:latin typeface="Calibri" pitchFamily="34" charset="0"/>
              </a:rPr>
              <a:t>Выдача </a:t>
            </a:r>
            <a:r>
              <a:rPr lang="ru-RU" sz="2200" b="1" dirty="0">
                <a:latin typeface="Calibri" pitchFamily="34" charset="0"/>
              </a:rPr>
              <a:t>сертификатов специалистов прекращена</a:t>
            </a:r>
            <a:r>
              <a:rPr lang="ru-RU" sz="2200" dirty="0">
                <a:latin typeface="Calibri" pitchFamily="34" charset="0"/>
              </a:rPr>
              <a:t>.</a:t>
            </a:r>
          </a:p>
          <a:p>
            <a:pPr marL="0" indent="0">
              <a:buNone/>
            </a:pPr>
            <a:endParaRPr lang="ru-RU" sz="2200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200" dirty="0">
                <a:latin typeface="Calibri" pitchFamily="34" charset="0"/>
              </a:rPr>
              <a:t>Каждому специалисту со средним медицинским образованием, прошедшему профессиональную </a:t>
            </a:r>
            <a:r>
              <a:rPr lang="ru-RU" sz="2200" dirty="0" smtClean="0">
                <a:latin typeface="Calibri" pitchFamily="34" charset="0"/>
              </a:rPr>
              <a:t>переподготовку, </a:t>
            </a:r>
            <a:r>
              <a:rPr lang="ru-RU" sz="2200" dirty="0">
                <a:latin typeface="Calibri" pitchFamily="34" charset="0"/>
              </a:rPr>
              <a:t>для получения допуска к профессиональной деятельности </a:t>
            </a:r>
            <a:r>
              <a:rPr lang="ru-RU" sz="2200" dirty="0" smtClean="0">
                <a:latin typeface="Calibri" pitchFamily="34" charset="0"/>
              </a:rPr>
              <a:t>необходимо  </a:t>
            </a:r>
            <a:r>
              <a:rPr lang="ru-RU" sz="2200" dirty="0">
                <a:latin typeface="Calibri" pitchFamily="34" charset="0"/>
              </a:rPr>
              <a:t>пройти первичную специализированную </a:t>
            </a:r>
            <a:r>
              <a:rPr lang="ru-RU" sz="2200" dirty="0" smtClean="0">
                <a:latin typeface="Calibri" pitchFamily="34" charset="0"/>
              </a:rPr>
              <a:t>аккредитацию.</a:t>
            </a:r>
            <a:endParaRPr lang="ru-RU" sz="2200" dirty="0">
              <a:latin typeface="Calibri" pitchFamily="34" charset="0"/>
            </a:endParaRPr>
          </a:p>
          <a:p>
            <a:pPr>
              <a:buFont typeface="Wingdings" pitchFamily="2" charset="2"/>
              <a:buChar char="Ø"/>
            </a:pPr>
            <a:endParaRPr lang="ru-RU" sz="2200" b="1" dirty="0">
              <a:latin typeface="Calibri" pitchFamily="34" charset="0"/>
            </a:endParaRPr>
          </a:p>
          <a:p>
            <a:endParaRPr lang="ru-RU" sz="2200" b="1" dirty="0">
              <a:latin typeface="Calibri" pitchFamily="34" charset="0"/>
            </a:endParaRPr>
          </a:p>
          <a:p>
            <a:endParaRPr lang="ru-RU" sz="22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0523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11F812B-BCE1-7241-BAB5-272A34D539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332656"/>
            <a:ext cx="8534400" cy="758952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Calibri" pitchFamily="34" charset="0"/>
              </a:rPr>
              <a:t>Подготовительные мероприятия к первичной специализированной аккредитации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BB90A6E-99F8-BB42-8B50-56C53FC6F593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32232" y="2060848"/>
            <a:ext cx="8632256" cy="3702152"/>
          </a:xfrm>
        </p:spPr>
        <p:txBody>
          <a:bodyPr>
            <a:normAutofit fontScale="92500" lnSpcReduction="20000"/>
          </a:bodyPr>
          <a:lstStyle/>
          <a:p>
            <a:r>
              <a:rPr lang="ru-RU" sz="2200" dirty="0">
                <a:latin typeface="Calibri" pitchFamily="34" charset="0"/>
              </a:rPr>
              <a:t>подготовлены кабинеты </a:t>
            </a:r>
            <a:r>
              <a:rPr lang="ru-RU" sz="2200" dirty="0" smtClean="0">
                <a:latin typeface="Calibri" pitchFamily="34" charset="0"/>
              </a:rPr>
              <a:t>и сформированы комиссии по </a:t>
            </a:r>
            <a:r>
              <a:rPr lang="ru-RU" sz="2200" dirty="0">
                <a:latin typeface="Calibri" pitchFamily="34" charset="0"/>
              </a:rPr>
              <a:t>всем </a:t>
            </a:r>
            <a:r>
              <a:rPr lang="ru-RU" sz="2200" dirty="0" smtClean="0">
                <a:latin typeface="Calibri" pitchFamily="34" charset="0"/>
              </a:rPr>
              <a:t>специальностям;</a:t>
            </a:r>
          </a:p>
          <a:p>
            <a:pPr marL="0" indent="0">
              <a:buNone/>
            </a:pPr>
            <a:endParaRPr lang="ru-RU" sz="2200" dirty="0">
              <a:latin typeface="Calibri" pitchFamily="34" charset="0"/>
            </a:endParaRPr>
          </a:p>
          <a:p>
            <a:r>
              <a:rPr lang="ru-RU" sz="2200" dirty="0">
                <a:latin typeface="Calibri" pitchFamily="34" charset="0"/>
              </a:rPr>
              <a:t>в 3 квартале 2021 года была осуществлена работа по обновлению программного обеспечения в компьютерных классах, а также оборудованию автоматизированных рабочих мест членов аккредитационных подкомиссий;</a:t>
            </a:r>
          </a:p>
          <a:p>
            <a:pPr marL="0" indent="0">
              <a:buNone/>
            </a:pPr>
            <a:endParaRPr lang="ru-RU" sz="2200" dirty="0">
              <a:latin typeface="Calibri" pitchFamily="34" charset="0"/>
            </a:endParaRPr>
          </a:p>
          <a:p>
            <a:r>
              <a:rPr lang="ru-RU" sz="2200" dirty="0">
                <a:latin typeface="Calibri" pitchFamily="34" charset="0"/>
              </a:rPr>
              <a:t>подключены и настроены системы видеонаблюдения и аудиозаписи для всех аудиторий, задействованных в </a:t>
            </a:r>
            <a:r>
              <a:rPr lang="ru-RU" sz="2200" dirty="0" smtClean="0">
                <a:latin typeface="Calibri" pitchFamily="34" charset="0"/>
              </a:rPr>
              <a:t>процедуре;</a:t>
            </a:r>
          </a:p>
          <a:p>
            <a:endParaRPr lang="ru-RU" sz="2200" dirty="0">
              <a:latin typeface="Calibri" pitchFamily="34" charset="0"/>
            </a:endParaRPr>
          </a:p>
          <a:p>
            <a:r>
              <a:rPr lang="ru-RU" sz="2200" dirty="0" smtClean="0">
                <a:latin typeface="Calibri" pitchFamily="34" charset="0"/>
              </a:rPr>
              <a:t>расширен перечень специальностей.</a:t>
            </a:r>
            <a:endParaRPr lang="ru-RU" sz="2200" dirty="0">
              <a:latin typeface="Calibri" pitchFamily="34" charset="0"/>
            </a:endParaRPr>
          </a:p>
          <a:p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2713347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F5878A2-09FE-8A46-BC7A-C91413E24E70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67544" y="1556792"/>
            <a:ext cx="8014664" cy="449424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/>
              <a:t>      </a:t>
            </a:r>
            <a:r>
              <a:rPr lang="ru-RU" sz="2400" b="1" dirty="0">
                <a:latin typeface="Calibri" pitchFamily="34" charset="0"/>
              </a:rPr>
              <a:t>Специальности:</a:t>
            </a:r>
          </a:p>
          <a:p>
            <a:pPr>
              <a:buNone/>
            </a:pPr>
            <a:endParaRPr lang="ru-RU" sz="2400" dirty="0">
              <a:latin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400" dirty="0">
                <a:latin typeface="Calibri" pitchFamily="34" charset="0"/>
              </a:rPr>
              <a:t>«Сестринское дело»,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>
                <a:latin typeface="Calibri" pitchFamily="34" charset="0"/>
              </a:rPr>
              <a:t>«Сестринское дело в педиатрии»,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>
                <a:latin typeface="Calibri" pitchFamily="34" charset="0"/>
              </a:rPr>
              <a:t>«Скорая и неотложная помощь»,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>
                <a:latin typeface="Calibri" pitchFamily="34" charset="0"/>
              </a:rPr>
              <a:t>«Рентгенология»,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>
                <a:latin typeface="Calibri" pitchFamily="34" charset="0"/>
              </a:rPr>
              <a:t>«Функциональная диагностика»,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>
                <a:latin typeface="Calibri" pitchFamily="34" charset="0"/>
              </a:rPr>
              <a:t>«Медицинская статистика»,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>
                <a:latin typeface="Calibri" pitchFamily="34" charset="0"/>
              </a:rPr>
              <a:t>«Операционное дело»,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>
                <a:latin typeface="Calibri" pitchFamily="34" charset="0"/>
              </a:rPr>
              <a:t>«Организация сестринского дела»,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>
                <a:latin typeface="Calibri" pitchFamily="34" charset="0"/>
              </a:rPr>
              <a:t>«Анестезиология и реаниматология»,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>
                <a:latin typeface="Calibri" pitchFamily="34" charset="0"/>
              </a:rPr>
              <a:t>«Физиотерапия».</a:t>
            </a:r>
          </a:p>
          <a:p>
            <a:endParaRPr lang="ru-RU" sz="2600" dirty="0">
              <a:latin typeface="Calibri" pitchFamily="34" charset="0"/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FAF84F41-CBCD-BB40-93E9-32D004F85C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388" y="260648"/>
            <a:ext cx="8728648" cy="758952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Calibri" pitchFamily="34" charset="0"/>
              </a:rPr>
              <a:t>Первичная специализированная аккредитация</a:t>
            </a:r>
          </a:p>
        </p:txBody>
      </p:sp>
    </p:spTree>
    <p:extLst>
      <p:ext uri="{BB962C8B-B14F-4D97-AF65-F5344CB8AC3E}">
        <p14:creationId xmlns:p14="http://schemas.microsoft.com/office/powerpoint/2010/main" val="744935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640960" cy="758952"/>
          </a:xfrm>
        </p:spPr>
        <p:txBody>
          <a:bodyPr>
            <a:normAutofit fontScale="90000"/>
          </a:bodyPr>
          <a:lstStyle/>
          <a:p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Calibri" pitchFamily="34" charset="0"/>
              </a:rPr>
              <a:t>Итоги первичной </a:t>
            </a:r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</a:rPr>
              <a:t>специализированной аккредитации </a:t>
            </a: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Calibri" pitchFamily="34" charset="0"/>
              </a:rPr>
              <a:t>в </a:t>
            </a:r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</a:rPr>
              <a:t>2021 году</a:t>
            </a:r>
            <a:endParaRPr lang="ru-RU" sz="3200" b="1" dirty="0">
              <a:solidFill>
                <a:schemeClr val="accent5">
                  <a:lumMod val="50000"/>
                </a:schemeClr>
              </a:solidFill>
              <a:latin typeface="Calibri" pitchFamily="34" charset="0"/>
            </a:endParaRP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xmlns="" id="{872F174B-C78F-3A4B-9BAB-D9AB77DAF72F}"/>
              </a:ext>
            </a:extLst>
          </p:cNvPr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624326581"/>
              </p:ext>
            </p:extLst>
          </p:nvPr>
        </p:nvGraphicFramePr>
        <p:xfrm>
          <a:off x="179512" y="1556792"/>
          <a:ext cx="8784976" cy="4968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71607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Calibri" pitchFamily="34" charset="0"/>
              </a:rPr>
              <a:t>Планы на 2022 год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23528" y="1988840"/>
            <a:ext cx="8604448" cy="3630144"/>
          </a:xfrm>
        </p:spPr>
        <p:txBody>
          <a:bodyPr>
            <a:noAutofit/>
          </a:bodyPr>
          <a:lstStyle/>
          <a:p>
            <a:r>
              <a:rPr lang="ru-RU" sz="2200" dirty="0" smtClean="0">
                <a:latin typeface="Calibri" pitchFamily="34" charset="0"/>
              </a:rPr>
              <a:t>ожидаемое </a:t>
            </a:r>
            <a:r>
              <a:rPr lang="ru-RU" sz="2200" dirty="0">
                <a:latin typeface="Calibri" pitchFamily="34" charset="0"/>
              </a:rPr>
              <a:t>число заявлений на первичную аккредитацию составляет порядка 300;</a:t>
            </a:r>
          </a:p>
          <a:p>
            <a:endParaRPr lang="ru-RU" sz="2200" dirty="0">
              <a:latin typeface="Calibri" pitchFamily="34" charset="0"/>
            </a:endParaRPr>
          </a:p>
          <a:p>
            <a:r>
              <a:rPr lang="ru-RU" sz="2200" dirty="0">
                <a:latin typeface="Calibri" pitchFamily="34" charset="0"/>
              </a:rPr>
              <a:t> число специалистов, по состоянию на 01.04.22, осваивающих или планирующих освоение дополнительных образовательных программ профессиональной </a:t>
            </a:r>
            <a:r>
              <a:rPr lang="ru-RU" sz="2200" dirty="0" smtClean="0">
                <a:latin typeface="Calibri" pitchFamily="34" charset="0"/>
              </a:rPr>
              <a:t>переподготовки, </a:t>
            </a:r>
            <a:r>
              <a:rPr lang="ru-RU" sz="2200" dirty="0">
                <a:latin typeface="Calibri" pitchFamily="34" charset="0"/>
              </a:rPr>
              <a:t>составляет 147 человек;</a:t>
            </a:r>
          </a:p>
          <a:p>
            <a:endParaRPr lang="ru-RU" sz="2200" dirty="0">
              <a:latin typeface="Calibri" pitchFamily="34" charset="0"/>
            </a:endParaRPr>
          </a:p>
          <a:p>
            <a:r>
              <a:rPr lang="ru-RU" sz="2200" dirty="0" smtClean="0">
                <a:latin typeface="Calibri" pitchFamily="34" charset="0"/>
              </a:rPr>
              <a:t>запланированное </a:t>
            </a:r>
            <a:r>
              <a:rPr lang="ru-RU" sz="2200" dirty="0">
                <a:latin typeface="Calibri" pitchFamily="34" charset="0"/>
              </a:rPr>
              <a:t>общее число аккредитуемых  - порядка 450 человек. </a:t>
            </a:r>
          </a:p>
        </p:txBody>
      </p:sp>
    </p:spTree>
    <p:extLst>
      <p:ext uri="{BB962C8B-B14F-4D97-AF65-F5344CB8AC3E}">
        <p14:creationId xmlns:p14="http://schemas.microsoft.com/office/powerpoint/2010/main" val="884850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072464" cy="758952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Calibri" pitchFamily="34" charset="0"/>
              </a:rPr>
              <a:t>Актуализация составов аккредитационных подкомиссий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xmlns="" id="{1F43CD9B-C5EF-7C44-9F93-EA595316F473}"/>
              </a:ext>
            </a:extLst>
          </p:cNvPr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666374552"/>
              </p:ext>
            </p:extLst>
          </p:nvPr>
        </p:nvGraphicFramePr>
        <p:xfrm>
          <a:off x="179512" y="1484784"/>
          <a:ext cx="8712968" cy="48245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02913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534400" cy="758952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</a:rPr>
              <a:t>Статистические данные аккредитуемых по территориальному показателю</a:t>
            </a:r>
            <a:endParaRPr lang="ru-RU" sz="3200" b="1" dirty="0">
              <a:solidFill>
                <a:schemeClr val="accent5">
                  <a:lumMod val="50000"/>
                </a:schemeClr>
              </a:solidFill>
              <a:latin typeface="Calibri" pitchFamily="34" charset="0"/>
            </a:endParaRPr>
          </a:p>
        </p:txBody>
      </p:sp>
      <p:graphicFrame>
        <p:nvGraphicFramePr>
          <p:cNvPr id="10" name="Объект 9">
            <a:extLst>
              <a:ext uri="{FF2B5EF4-FFF2-40B4-BE49-F238E27FC236}">
                <a16:creationId xmlns:a16="http://schemas.microsoft.com/office/drawing/2014/main" xmlns="" id="{7E39A1CB-4875-3544-B49C-07E75444D6A1}"/>
              </a:ext>
            </a:extLst>
          </p:cNvPr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4229499820"/>
              </p:ext>
            </p:extLst>
          </p:nvPr>
        </p:nvGraphicFramePr>
        <p:xfrm>
          <a:off x="4580887" y="2195358"/>
          <a:ext cx="4651993" cy="41087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Диаграмма 10">
            <a:extLst>
              <a:ext uri="{FF2B5EF4-FFF2-40B4-BE49-F238E27FC236}">
                <a16:creationId xmlns:a16="http://schemas.microsoft.com/office/drawing/2014/main" xmlns="" id="{2D23DDFB-6D41-624A-BE88-58D845A1B97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81378258"/>
              </p:ext>
            </p:extLst>
          </p:nvPr>
        </p:nvGraphicFramePr>
        <p:xfrm>
          <a:off x="-754606" y="1648612"/>
          <a:ext cx="6606115" cy="48447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93239F89-2E7E-3B4B-B2CC-9BD655F2AA35}"/>
              </a:ext>
            </a:extLst>
          </p:cNvPr>
          <p:cNvSpPr txBox="1"/>
          <p:nvPr/>
        </p:nvSpPr>
        <p:spPr>
          <a:xfrm>
            <a:off x="1619672" y="1074999"/>
            <a:ext cx="1857561" cy="769441"/>
          </a:xfrm>
          <a:prstGeom prst="rect">
            <a:avLst/>
          </a:prstGeom>
          <a:solidFill>
            <a:schemeClr val="accent1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sz="2200" dirty="0">
                <a:latin typeface="Calibri" pitchFamily="34" charset="0"/>
              </a:rPr>
              <a:t>Первичная </a:t>
            </a:r>
          </a:p>
          <a:p>
            <a:pPr algn="ctr"/>
            <a:r>
              <a:rPr lang="ru-RU" sz="2200" dirty="0">
                <a:latin typeface="Calibri" pitchFamily="34" charset="0"/>
              </a:rPr>
              <a:t>аккредитация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ADD1F958-3D0C-DE4A-9B4F-14069A11CA39}"/>
              </a:ext>
            </a:extLst>
          </p:cNvPr>
          <p:cNvSpPr txBox="1"/>
          <p:nvPr/>
        </p:nvSpPr>
        <p:spPr>
          <a:xfrm>
            <a:off x="5508104" y="1074999"/>
            <a:ext cx="2797561" cy="1107996"/>
          </a:xfrm>
          <a:prstGeom prst="rect">
            <a:avLst/>
          </a:prstGeom>
          <a:solidFill>
            <a:schemeClr val="accent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sz="2200" dirty="0">
                <a:latin typeface="Calibri" pitchFamily="34" charset="0"/>
              </a:rPr>
              <a:t>Первичная </a:t>
            </a:r>
          </a:p>
          <a:p>
            <a:pPr algn="ctr"/>
            <a:r>
              <a:rPr lang="ru-RU" sz="2200" dirty="0">
                <a:latin typeface="Calibri" pitchFamily="34" charset="0"/>
              </a:rPr>
              <a:t>специализированная </a:t>
            </a:r>
          </a:p>
          <a:p>
            <a:pPr algn="ctr"/>
            <a:r>
              <a:rPr lang="ru-RU" sz="2200" dirty="0">
                <a:latin typeface="Calibri" pitchFamily="34" charset="0"/>
              </a:rPr>
              <a:t>аккредитация</a:t>
            </a:r>
          </a:p>
        </p:txBody>
      </p:sp>
    </p:spTree>
    <p:extLst>
      <p:ext uri="{BB962C8B-B14F-4D97-AF65-F5344CB8AC3E}">
        <p14:creationId xmlns:p14="http://schemas.microsoft.com/office/powerpoint/2010/main" val="1574527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Calibri" pitchFamily="34" charset="0"/>
              </a:rPr>
              <a:t>Аккредитация специалистов здравоохранения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xmlns="" id="{533580CE-7A51-4D42-AA73-76B8A461998D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01752" y="1719072"/>
            <a:ext cx="8302696" cy="1901952"/>
          </a:xfrm>
        </p:spPr>
        <p:txBody>
          <a:bodyPr>
            <a:normAutofit/>
          </a:bodyPr>
          <a:lstStyle/>
          <a:p>
            <a:r>
              <a:rPr lang="ru-RU" sz="2200" b="1" dirty="0">
                <a:latin typeface="Calibri" pitchFamily="34" charset="0"/>
              </a:rPr>
              <a:t>Приказ Минздрава</a:t>
            </a:r>
            <a:r>
              <a:rPr lang="ru-RU" sz="2200" dirty="0">
                <a:latin typeface="Calibri" pitchFamily="34" charset="0"/>
              </a:rPr>
              <a:t> России от 22.12.2017 № 1043н "Об утверждении сроков и этапов аккредитации специалистов, а также категорий лиц, имеющих медицинское, фармацевтическое или иное образование и подлежащих аккредитации специалистов"</a:t>
            </a:r>
          </a:p>
        </p:txBody>
      </p:sp>
      <p:pic>
        <p:nvPicPr>
          <p:cNvPr id="1026" name="Picture 2" descr="Приказ Минздрава РФ №1043н от 22 декабря 2017 года «Об утверждении сроков и  этапов аккредитации специалистов» | Стоматологическая Ассоциация России  (СтАР) | Официальный сайт">
            <a:extLst>
              <a:ext uri="{FF2B5EF4-FFF2-40B4-BE49-F238E27FC236}">
                <a16:creationId xmlns:a16="http://schemas.microsoft.com/office/drawing/2014/main" xmlns="" id="{2F4973F0-7235-5848-93B8-0DEC6BCE23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9967" y="3501008"/>
            <a:ext cx="2364481" cy="254952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9BF53DD4-9AC8-2543-AA45-037F4D5473E5}"/>
              </a:ext>
            </a:extLst>
          </p:cNvPr>
          <p:cNvSpPr txBox="1"/>
          <p:nvPr/>
        </p:nvSpPr>
        <p:spPr>
          <a:xfrm>
            <a:off x="755576" y="3692142"/>
            <a:ext cx="5089316" cy="216726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1000"/>
              </a:spcAft>
            </a:pPr>
            <a:r>
              <a:rPr lang="ru-RU" sz="2200" dirty="0">
                <a:solidFill>
                  <a:schemeClr val="tx1"/>
                </a:solidFill>
                <a:latin typeface="Calibri" pitchFamily="34" charset="0"/>
              </a:rPr>
              <a:t>Переход к процедуре аккредитации специалистов осуществляется поэтапно с 1 января 2016 года по 31 декабря 2025 года включительно</a:t>
            </a:r>
            <a:r>
              <a:rPr lang="en-US" sz="2200" dirty="0">
                <a:solidFill>
                  <a:schemeClr val="tx1"/>
                </a:solidFill>
                <a:latin typeface="Calibri" pitchFamily="34" charset="0"/>
              </a:rPr>
              <a:t>.</a:t>
            </a:r>
            <a:endParaRPr lang="ru-RU" sz="2200" dirty="0">
              <a:solidFill>
                <a:schemeClr val="tx1"/>
              </a:solidFill>
              <a:latin typeface="Calibri" pitchFamily="34" charset="0"/>
            </a:endParaRPr>
          </a:p>
          <a:p>
            <a:pPr indent="450215" algn="just">
              <a:lnSpc>
                <a:spcPct val="115000"/>
              </a:lnSpc>
              <a:spcAft>
                <a:spcPts val="1000"/>
              </a:spcAft>
            </a:pPr>
            <a:r>
              <a:rPr lang="ru-RU" sz="2200" dirty="0">
                <a:solidFill>
                  <a:schemeClr val="tx1"/>
                </a:solidFill>
                <a:latin typeface="Calibri" pitchFamily="34" charset="0"/>
              </a:rPr>
              <a:t>(ч. 1.1 ст. 100 Закона № 323-ФЗ).</a:t>
            </a:r>
          </a:p>
        </p:txBody>
      </p:sp>
    </p:spTree>
    <p:extLst>
      <p:ext uri="{BB962C8B-B14F-4D97-AF65-F5344CB8AC3E}">
        <p14:creationId xmlns:p14="http://schemas.microsoft.com/office/powerpoint/2010/main" val="1935337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Calibri" pitchFamily="34" charset="0"/>
              </a:rPr>
              <a:t>Выводы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79512" y="1529408"/>
            <a:ext cx="8712968" cy="5328592"/>
          </a:xfrm>
          <a:scene3d>
            <a:camera prst="orthographicFront">
              <a:rot lat="0" lon="0" rev="0"/>
            </a:camera>
            <a:lightRig rig="threePt" dir="t"/>
          </a:scene3d>
        </p:spPr>
        <p:txBody>
          <a:bodyPr>
            <a:noAutofit/>
          </a:bodyPr>
          <a:lstStyle/>
          <a:p>
            <a:r>
              <a:rPr lang="ru-RU" sz="2200" dirty="0">
                <a:latin typeface="Calibri" pitchFamily="34" charset="0"/>
              </a:rPr>
              <a:t>В 2021 году аккредитовано в полтора раза больше заявителей, чем в среднем за предыдущие годы. </a:t>
            </a:r>
          </a:p>
          <a:p>
            <a:r>
              <a:rPr lang="ru-RU" sz="2200" dirty="0">
                <a:latin typeface="Calibri" pitchFamily="34" charset="0"/>
              </a:rPr>
              <a:t>На постоянной основе проводятся мероприятия, направленные на совершенствование организации </a:t>
            </a:r>
            <a:r>
              <a:rPr lang="ru-RU" sz="2200" dirty="0" smtClean="0">
                <a:latin typeface="Calibri" pitchFamily="34" charset="0"/>
              </a:rPr>
              <a:t>процедуры </a:t>
            </a:r>
            <a:r>
              <a:rPr lang="ru-RU" sz="2200" dirty="0">
                <a:latin typeface="Calibri" pitchFamily="34" charset="0"/>
              </a:rPr>
              <a:t>аккредитации. </a:t>
            </a:r>
            <a:endParaRPr lang="ru-RU" sz="2200" dirty="0" smtClean="0">
              <a:latin typeface="Calibri" pitchFamily="34" charset="0"/>
            </a:endParaRPr>
          </a:p>
          <a:p>
            <a:r>
              <a:rPr lang="ru-RU" sz="2200" dirty="0" smtClean="0">
                <a:latin typeface="Calibri" pitchFamily="34" charset="0"/>
              </a:rPr>
              <a:t>Ежегодно </a:t>
            </a:r>
            <a:r>
              <a:rPr lang="ru-RU" sz="2200" dirty="0">
                <a:latin typeface="Calibri" pitchFamily="34" charset="0"/>
              </a:rPr>
              <a:t>растет численный состав аккредитационных комиссий</a:t>
            </a:r>
            <a:r>
              <a:rPr lang="ru-RU" sz="2200" dirty="0" smtClean="0">
                <a:latin typeface="Calibri" pitchFamily="34" charset="0"/>
              </a:rPr>
              <a:t>.</a:t>
            </a:r>
          </a:p>
          <a:p>
            <a:endParaRPr lang="ru-RU" sz="2200" dirty="0">
              <a:latin typeface="Calibri" pitchFamily="34" charset="0"/>
            </a:endParaRPr>
          </a:p>
          <a:p>
            <a:endParaRPr lang="ru-RU" sz="2200" dirty="0" smtClean="0">
              <a:latin typeface="Calibri" pitchFamily="34" charset="0"/>
            </a:endParaRPr>
          </a:p>
          <a:p>
            <a:endParaRPr lang="ru-RU" sz="2200" dirty="0">
              <a:latin typeface="Calibri" pitchFamily="34" charset="0"/>
            </a:endParaRPr>
          </a:p>
          <a:p>
            <a:endParaRPr lang="ru-RU" sz="2200" dirty="0" smtClean="0">
              <a:latin typeface="Calibri" pitchFamily="34" charset="0"/>
            </a:endParaRPr>
          </a:p>
          <a:p>
            <a:pPr marL="0" indent="0">
              <a:buNone/>
            </a:pPr>
            <a:endParaRPr lang="ru-RU" sz="2200" dirty="0">
              <a:latin typeface="Calibri" pitchFamily="34" charset="0"/>
            </a:endParaRPr>
          </a:p>
          <a:p>
            <a:pPr marL="0" indent="0">
              <a:buNone/>
            </a:pPr>
            <a:endParaRPr lang="ru-RU" sz="2200" dirty="0">
              <a:latin typeface="Calibri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4380398"/>
              </p:ext>
            </p:extLst>
          </p:nvPr>
        </p:nvGraphicFramePr>
        <p:xfrm>
          <a:off x="395535" y="3501008"/>
          <a:ext cx="6408712" cy="1440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265"/>
                <a:gridCol w="1823184"/>
                <a:gridCol w="2376263"/>
              </a:tblGrid>
              <a:tr h="72008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Calibri" pitchFamily="34" charset="0"/>
                        </a:rPr>
                        <a:t>Всего</a:t>
                      </a:r>
                      <a:r>
                        <a:rPr lang="ru-RU" baseline="0" dirty="0" smtClean="0">
                          <a:latin typeface="Calibri" pitchFamily="34" charset="0"/>
                        </a:rPr>
                        <a:t> допущено</a:t>
                      </a:r>
                      <a:endParaRPr lang="ru-RU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Calibri" pitchFamily="34" charset="0"/>
                        </a:rPr>
                        <a:t>Успешн</a:t>
                      </a:r>
                      <a:r>
                        <a:rPr lang="ru-RU" baseline="0" dirty="0" smtClean="0">
                          <a:latin typeface="Calibri" pitchFamily="34" charset="0"/>
                        </a:rPr>
                        <a:t>о прошли</a:t>
                      </a:r>
                      <a:endParaRPr lang="ru-RU" dirty="0">
                        <a:latin typeface="Calibri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Calibri" pitchFamily="34" charset="0"/>
                        </a:rPr>
                        <a:t>Не прошли  аккредитацию  </a:t>
                      </a:r>
                      <a:endParaRPr lang="ru-RU" dirty="0">
                        <a:latin typeface="Calibri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72008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Calibri" pitchFamily="34" charset="0"/>
                        </a:rPr>
                        <a:t>1361 человек</a:t>
                      </a:r>
                      <a:endParaRPr lang="ru-RU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Calibri" pitchFamily="34" charset="0"/>
                        </a:rPr>
                        <a:t>1263 человека </a:t>
                      </a:r>
                      <a:r>
                        <a:rPr lang="ru-RU" dirty="0" smtClean="0">
                          <a:solidFill>
                            <a:srgbClr val="00A84C"/>
                          </a:solidFill>
                          <a:latin typeface="Calibri" pitchFamily="34" charset="0"/>
                        </a:rPr>
                        <a:t>(92,8%)</a:t>
                      </a:r>
                      <a:endParaRPr lang="ru-RU" dirty="0">
                        <a:solidFill>
                          <a:srgbClr val="00A84C"/>
                        </a:solidFill>
                        <a:latin typeface="Calibri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Calibri" pitchFamily="34" charset="0"/>
                        </a:rPr>
                        <a:t>98 человек </a:t>
                      </a:r>
                      <a:r>
                        <a:rPr lang="ru-RU" dirty="0" smtClean="0">
                          <a:solidFill>
                            <a:srgbClr val="00B050"/>
                          </a:solidFill>
                          <a:latin typeface="Calibri" pitchFamily="34" charset="0"/>
                        </a:rPr>
                        <a:t>(7,2%)</a:t>
                      </a:r>
                      <a:endParaRPr lang="ru-RU" dirty="0">
                        <a:solidFill>
                          <a:srgbClr val="00B050"/>
                        </a:solidFill>
                        <a:latin typeface="Calibri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4381098"/>
              </p:ext>
            </p:extLst>
          </p:nvPr>
        </p:nvGraphicFramePr>
        <p:xfrm>
          <a:off x="4355976" y="5229200"/>
          <a:ext cx="1728192" cy="1080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8192"/>
              </a:tblGrid>
              <a:tr h="39277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Calibri" pitchFamily="34" charset="0"/>
                        </a:rPr>
                        <a:t>Неявка</a:t>
                      </a:r>
                      <a:endParaRPr lang="ru-RU" dirty="0">
                        <a:latin typeface="Calibri" pitchFamily="3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735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Calibri" pitchFamily="34" charset="0"/>
                        </a:rPr>
                        <a:t>73 человека </a:t>
                      </a:r>
                      <a:r>
                        <a:rPr lang="ru-RU" dirty="0" smtClean="0">
                          <a:solidFill>
                            <a:srgbClr val="FF0000"/>
                          </a:solidFill>
                          <a:latin typeface="Calibri" pitchFamily="34" charset="0"/>
                        </a:rPr>
                        <a:t>(74,5%)</a:t>
                      </a:r>
                      <a:endParaRPr lang="ru-RU" dirty="0">
                        <a:solidFill>
                          <a:srgbClr val="FF0000"/>
                        </a:solidFill>
                        <a:latin typeface="Calibri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8589435"/>
              </p:ext>
            </p:extLst>
          </p:nvPr>
        </p:nvGraphicFramePr>
        <p:xfrm>
          <a:off x="6300192" y="5094469"/>
          <a:ext cx="2592288" cy="1280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2288"/>
              </a:tblGrid>
              <a:tr h="628603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Calibri" pitchFamily="34" charset="0"/>
                        </a:rPr>
                        <a:t>Неудовлетворительный результат</a:t>
                      </a:r>
                      <a:endParaRPr lang="ru-RU" dirty="0">
                        <a:latin typeface="Calibri" pitchFamily="3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8603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Calibri" pitchFamily="34" charset="0"/>
                        </a:rPr>
                        <a:t>25 человек</a:t>
                      </a:r>
                      <a:r>
                        <a:rPr lang="ru-RU" baseline="0" dirty="0" smtClean="0">
                          <a:latin typeface="Calibri" pitchFamily="34" charset="0"/>
                        </a:rPr>
                        <a:t> </a:t>
                      </a:r>
                    </a:p>
                    <a:p>
                      <a:pPr algn="ctr"/>
                      <a:r>
                        <a:rPr lang="ru-RU" baseline="0" dirty="0" smtClean="0">
                          <a:solidFill>
                            <a:srgbClr val="FF0000"/>
                          </a:solidFill>
                          <a:latin typeface="Calibri" pitchFamily="34" charset="0"/>
                        </a:rPr>
                        <a:t>(25,5%)</a:t>
                      </a:r>
                      <a:endParaRPr lang="ru-RU" dirty="0">
                        <a:solidFill>
                          <a:srgbClr val="FF0000"/>
                        </a:solidFill>
                        <a:latin typeface="Calibri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  <p:cxnSp>
        <p:nvCxnSpPr>
          <p:cNvPr id="14" name="Прямая со стрелкой 13"/>
          <p:cNvCxnSpPr/>
          <p:nvPr/>
        </p:nvCxnSpPr>
        <p:spPr>
          <a:xfrm>
            <a:off x="6779372" y="4725144"/>
            <a:ext cx="432048" cy="369325"/>
          </a:xfrm>
          <a:prstGeom prst="straightConnector1">
            <a:avLst/>
          </a:prstGeom>
          <a:ln w="57150">
            <a:headEnd type="none" w="med" len="med"/>
            <a:tailEnd type="triangle" w="med" len="med"/>
          </a:ln>
          <a:scene3d>
            <a:camera prst="orthographicFront">
              <a:rot lat="0" lon="120000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flipH="1">
            <a:off x="5151788" y="4950453"/>
            <a:ext cx="144016" cy="288032"/>
          </a:xfrm>
          <a:prstGeom prst="straightConnector1">
            <a:avLst/>
          </a:prstGeom>
          <a:ln w="47625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1733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Calibri" pitchFamily="34" charset="0"/>
              </a:rPr>
              <a:t>Предложения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79512" y="1268760"/>
            <a:ext cx="8712968" cy="5112568"/>
          </a:xfrm>
        </p:spPr>
        <p:txBody>
          <a:bodyPr>
            <a:normAutofit fontScale="32500" lnSpcReduction="20000"/>
          </a:bodyPr>
          <a:lstStyle/>
          <a:p>
            <a:endParaRPr lang="ru-RU" sz="2900" dirty="0"/>
          </a:p>
          <a:p>
            <a:pPr>
              <a:buNone/>
            </a:pPr>
            <a:endParaRPr lang="ru-RU" sz="6800" dirty="0">
              <a:latin typeface="Calibri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6800" dirty="0" smtClean="0">
                <a:latin typeface="Calibri" pitchFamily="34" charset="0"/>
              </a:rPr>
              <a:t>анализ </a:t>
            </a:r>
            <a:r>
              <a:rPr lang="ru-RU" sz="6800" dirty="0">
                <a:latin typeface="Calibri" pitchFamily="34" charset="0"/>
              </a:rPr>
              <a:t>обновленной нормативно-правовой и методической документации по проведению аккредитации в 2022 году</a:t>
            </a:r>
            <a:r>
              <a:rPr lang="ru-RU" sz="6800" dirty="0" smtClean="0">
                <a:latin typeface="Calibri" pitchFamily="34" charset="0"/>
              </a:rPr>
              <a:t>;</a:t>
            </a:r>
            <a:endParaRPr lang="ru-RU" sz="6800" dirty="0">
              <a:latin typeface="Calibri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6800" dirty="0" smtClean="0">
                <a:latin typeface="Calibri" pitchFamily="34" charset="0"/>
              </a:rPr>
              <a:t>организационное </a:t>
            </a:r>
            <a:r>
              <a:rPr lang="ru-RU" sz="6800" dirty="0">
                <a:latin typeface="Calibri" pitchFamily="34" charset="0"/>
              </a:rPr>
              <a:t>и </a:t>
            </a:r>
            <a:r>
              <a:rPr lang="ru-RU" sz="6800" dirty="0" smtClean="0">
                <a:latin typeface="Calibri" pitchFamily="34" charset="0"/>
              </a:rPr>
              <a:t>техническое обеспечение </a:t>
            </a:r>
            <a:r>
              <a:rPr lang="ru-RU" sz="6800" dirty="0">
                <a:latin typeface="Calibri" pitchFamily="34" charset="0"/>
              </a:rPr>
              <a:t>процедур первичной и первичной специализированной аккредитации на базе ГООАУ ДПО «МОЦПК СЗ</a:t>
            </a:r>
            <a:r>
              <a:rPr lang="ru-RU" sz="6800" dirty="0" smtClean="0">
                <a:latin typeface="Calibri" pitchFamily="34" charset="0"/>
              </a:rPr>
              <a:t>»;</a:t>
            </a:r>
            <a:endParaRPr lang="ru-RU" sz="6800" dirty="0">
              <a:latin typeface="Calibri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6800" dirty="0" smtClean="0">
                <a:latin typeface="Calibri" pitchFamily="34" charset="0"/>
              </a:rPr>
              <a:t>взаимодействие </a:t>
            </a:r>
            <a:r>
              <a:rPr lang="ru-RU" sz="6800" dirty="0">
                <a:latin typeface="Calibri" pitchFamily="34" charset="0"/>
              </a:rPr>
              <a:t>с аккредитационной комиссией Мурманской области </a:t>
            </a:r>
            <a:r>
              <a:rPr lang="ru-RU" sz="6800" dirty="0" smtClean="0">
                <a:latin typeface="Calibri" pitchFamily="34" charset="0"/>
              </a:rPr>
              <a:t>и Федеральным </a:t>
            </a:r>
            <a:r>
              <a:rPr lang="ru-RU" sz="6800" dirty="0" err="1" smtClean="0">
                <a:latin typeface="Calibri" pitchFamily="34" charset="0"/>
              </a:rPr>
              <a:t>аккредитационным</a:t>
            </a:r>
            <a:r>
              <a:rPr lang="ru-RU" sz="6800" dirty="0" smtClean="0">
                <a:latin typeface="Calibri" pitchFamily="34" charset="0"/>
              </a:rPr>
              <a:t> центром РФ по </a:t>
            </a:r>
            <a:r>
              <a:rPr lang="ru-RU" sz="6800" dirty="0">
                <a:latin typeface="Calibri" pitchFamily="34" charset="0"/>
              </a:rPr>
              <a:t>вопросам аккредитации</a:t>
            </a:r>
            <a:r>
              <a:rPr lang="ru-RU" sz="6800" dirty="0" smtClean="0">
                <a:latin typeface="Calibri" pitchFamily="34" charset="0"/>
              </a:rPr>
              <a:t>;</a:t>
            </a:r>
            <a:endParaRPr lang="ru-RU" sz="6800" dirty="0">
              <a:latin typeface="Calibri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6800" dirty="0" smtClean="0">
                <a:latin typeface="Calibri" pitchFamily="34" charset="0"/>
              </a:rPr>
              <a:t>консультирование </a:t>
            </a:r>
            <a:r>
              <a:rPr lang="ru-RU" sz="6800" dirty="0">
                <a:latin typeface="Calibri" pitchFamily="34" charset="0"/>
              </a:rPr>
              <a:t>заявителей относительно процедур первичной и  первичной специализированной аккредитации</a:t>
            </a:r>
            <a:r>
              <a:rPr lang="ru-RU" sz="6800" dirty="0" smtClean="0">
                <a:latin typeface="Calibri" pitchFamily="34" charset="0"/>
              </a:rPr>
              <a:t>;</a:t>
            </a:r>
            <a:endParaRPr lang="ru-RU" sz="6800" dirty="0">
              <a:latin typeface="Calibri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6800" dirty="0" smtClean="0">
                <a:latin typeface="Calibri" pitchFamily="34" charset="0"/>
              </a:rPr>
              <a:t>контроль </a:t>
            </a:r>
            <a:r>
              <a:rPr lang="ru-RU" sz="6800" dirty="0">
                <a:latin typeface="Calibri" pitchFamily="34" charset="0"/>
              </a:rPr>
              <a:t>исправности технического и симуляционного оборудования, задействованных в процедурах аккредитации</a:t>
            </a:r>
            <a:r>
              <a:rPr lang="ru-RU" sz="6800" dirty="0" smtClean="0">
                <a:latin typeface="Calibri" pitchFamily="34" charset="0"/>
              </a:rPr>
              <a:t>;</a:t>
            </a:r>
            <a:endParaRPr lang="ru-RU" sz="6800" dirty="0">
              <a:latin typeface="Calibri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6800" dirty="0" smtClean="0">
                <a:latin typeface="Calibri" pitchFamily="34" charset="0"/>
              </a:rPr>
              <a:t>расширение перечня </a:t>
            </a:r>
            <a:r>
              <a:rPr lang="ru-RU" sz="6800" dirty="0">
                <a:latin typeface="Calibri" pitchFamily="34" charset="0"/>
              </a:rPr>
              <a:t>специальностей по первичной специализированной аккредитации специалистов здравоохранения.</a:t>
            </a:r>
          </a:p>
        </p:txBody>
      </p:sp>
    </p:spTree>
    <p:extLst>
      <p:ext uri="{BB962C8B-B14F-4D97-AF65-F5344CB8AC3E}">
        <p14:creationId xmlns:p14="http://schemas.microsoft.com/office/powerpoint/2010/main" val="846042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EF5A3671-1575-EA4C-B0A7-EE1D71C88464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115616" y="2492896"/>
            <a:ext cx="7366592" cy="10995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5400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Спасибо за внимание</a:t>
            </a:r>
            <a:r>
              <a:rPr lang="ru-RU" sz="5400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!</a:t>
            </a:r>
          </a:p>
          <a:p>
            <a:pPr marL="0" indent="0">
              <a:buNone/>
            </a:pPr>
            <a:endParaRPr lang="ru-RU" sz="5400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2050" name="Picture 2" descr="Аплодисменты гифки, анимированные GIF изображения аплодисменты - скачать гиф  картинки на GIFER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6620" y="3573016"/>
            <a:ext cx="1368152" cy="13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1540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ГООАУ ДПО &quot;МОЦПК СЗ&quot; | ВКонтакте">
            <a:extLst>
              <a:ext uri="{FF2B5EF4-FFF2-40B4-BE49-F238E27FC236}">
                <a16:creationId xmlns:a16="http://schemas.microsoft.com/office/drawing/2014/main" xmlns="" id="{5E8C6346-3F64-0448-933A-EA09A366BB1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368" r="-25"/>
          <a:stretch/>
        </p:blipFill>
        <p:spPr bwMode="auto">
          <a:xfrm>
            <a:off x="5601595" y="0"/>
            <a:ext cx="3434631" cy="24928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3B983E5A-FAF7-E64B-91D8-8FA98B294518}"/>
              </a:ext>
            </a:extLst>
          </p:cNvPr>
          <p:cNvSpPr/>
          <p:nvPr/>
        </p:nvSpPr>
        <p:spPr>
          <a:xfrm>
            <a:off x="2555776" y="2758258"/>
            <a:ext cx="3924436" cy="89510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200" dirty="0">
                <a:latin typeface="Calibri" pitchFamily="34" charset="0"/>
              </a:rPr>
              <a:t>Аккредитационная площадка для специалистов</a:t>
            </a:r>
            <a:endParaRPr lang="ru-RU" sz="2200" dirty="0">
              <a:solidFill>
                <a:srgbClr val="FF0000"/>
              </a:solidFill>
              <a:latin typeface="Calibri" pitchFamily="34" charset="0"/>
            </a:endParaRPr>
          </a:p>
        </p:txBody>
      </p:sp>
      <p:cxnSp>
        <p:nvCxnSpPr>
          <p:cNvPr id="10" name="Прямая со стрелкой 9">
            <a:extLst>
              <a:ext uri="{FF2B5EF4-FFF2-40B4-BE49-F238E27FC236}">
                <a16:creationId xmlns:a16="http://schemas.microsoft.com/office/drawing/2014/main" xmlns="" id="{C96AC34E-F0E1-FA44-BAAE-601A966B536B}"/>
              </a:ext>
            </a:extLst>
          </p:cNvPr>
          <p:cNvCxnSpPr>
            <a:cxnSpLocks/>
          </p:cNvCxnSpPr>
          <p:nvPr/>
        </p:nvCxnSpPr>
        <p:spPr>
          <a:xfrm flipH="1">
            <a:off x="2555776" y="3653368"/>
            <a:ext cx="720080" cy="6585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xmlns="" id="{1EF1B420-1EAE-5944-B16D-FBA3BD649794}"/>
              </a:ext>
            </a:extLst>
          </p:cNvPr>
          <p:cNvCxnSpPr>
            <a:cxnSpLocks/>
          </p:cNvCxnSpPr>
          <p:nvPr/>
        </p:nvCxnSpPr>
        <p:spPr>
          <a:xfrm>
            <a:off x="5868146" y="3653368"/>
            <a:ext cx="684076" cy="6508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026BABC1-80DF-BE49-B7CB-199D34C6B8BE}"/>
              </a:ext>
            </a:extLst>
          </p:cNvPr>
          <p:cNvSpPr/>
          <p:nvPr/>
        </p:nvSpPr>
        <p:spPr>
          <a:xfrm>
            <a:off x="826384" y="4528306"/>
            <a:ext cx="2880320" cy="93610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200" dirty="0">
                <a:latin typeface="Calibri" pitchFamily="34" charset="0"/>
              </a:rPr>
              <a:t>среднее медицинское образование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6B4A05B6-7C86-FD42-A7D1-D0279F5C61BF}"/>
              </a:ext>
            </a:extLst>
          </p:cNvPr>
          <p:cNvSpPr/>
          <p:nvPr/>
        </p:nvSpPr>
        <p:spPr>
          <a:xfrm>
            <a:off x="5148064" y="4528305"/>
            <a:ext cx="3601602" cy="89510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200" dirty="0">
                <a:solidFill>
                  <a:schemeClr val="tx1"/>
                </a:solidFill>
                <a:latin typeface="Calibri" pitchFamily="34" charset="0"/>
              </a:rPr>
              <a:t>среднее фармацевтическое образование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07504" y="116632"/>
            <a:ext cx="5494091" cy="1446550"/>
          </a:xfrm>
          <a:prstGeom prst="rect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200" b="1" dirty="0" smtClean="0">
                <a:solidFill>
                  <a:srgbClr val="0037A4"/>
                </a:solidFill>
                <a:latin typeface="Calibri" pitchFamily="34" charset="0"/>
              </a:rPr>
              <a:t>ГООАУ ДПО </a:t>
            </a:r>
          </a:p>
          <a:p>
            <a:pPr algn="ctr"/>
            <a:r>
              <a:rPr lang="ru-RU" sz="2200" b="1" dirty="0" smtClean="0">
                <a:solidFill>
                  <a:srgbClr val="0037A4"/>
                </a:solidFill>
                <a:latin typeface="Calibri" pitchFamily="34" charset="0"/>
              </a:rPr>
              <a:t>«Мурманский областной центр </a:t>
            </a:r>
          </a:p>
          <a:p>
            <a:pPr algn="ctr"/>
            <a:r>
              <a:rPr lang="ru-RU" sz="2200" b="1" dirty="0" smtClean="0">
                <a:solidFill>
                  <a:srgbClr val="0037A4"/>
                </a:solidFill>
                <a:latin typeface="Calibri" pitchFamily="34" charset="0"/>
              </a:rPr>
              <a:t>повышения квалификации </a:t>
            </a:r>
          </a:p>
          <a:p>
            <a:pPr algn="ctr"/>
            <a:r>
              <a:rPr lang="ru-RU" sz="2200" b="1" dirty="0" smtClean="0">
                <a:solidFill>
                  <a:srgbClr val="0037A4"/>
                </a:solidFill>
                <a:latin typeface="Calibri" pitchFamily="34" charset="0"/>
              </a:rPr>
              <a:t>специалистов здравоохранения»</a:t>
            </a:r>
            <a:endParaRPr lang="ru-RU" sz="2200" b="1" dirty="0">
              <a:solidFill>
                <a:srgbClr val="0037A4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3391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301752" y="379476"/>
            <a:ext cx="8534400" cy="817276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3300" kern="1200">
                <a:solidFill>
                  <a:schemeClr val="accent3">
                    <a:shade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</a:rPr>
              <a:t>Основные задачи специалистов </a:t>
            </a:r>
            <a:br>
              <a:rPr lang="ru-RU" sz="3200" b="1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</a:rPr>
            </a:br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</a:rPr>
              <a:t>ГООАУ ДПО «МОЦПК СЗ»</a:t>
            </a:r>
            <a:endParaRPr lang="ru-RU" sz="3200" b="1" dirty="0">
              <a:solidFill>
                <a:schemeClr val="accent5">
                  <a:lumMod val="50000"/>
                </a:schemeClr>
              </a:solidFill>
              <a:latin typeface="Calibri" pitchFamily="34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107504" y="1237386"/>
            <a:ext cx="4032448" cy="1327518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numCol="1" rtlCol="0" anchor="ctr"/>
          <a:lstStyle/>
          <a:p>
            <a:pPr algn="ctr"/>
            <a:r>
              <a:rPr lang="ru-RU" sz="1600" dirty="0" smtClean="0">
                <a:latin typeface="Calibri" pitchFamily="34" charset="0"/>
              </a:rPr>
              <a:t>Составление графиков </a:t>
            </a:r>
            <a:r>
              <a:rPr lang="ru-RU" sz="1600" dirty="0">
                <a:latin typeface="Calibri" pitchFamily="34" charset="0"/>
              </a:rPr>
              <a:t>проведения аккредитации, организация работы аккредитационных комиссий</a:t>
            </a:r>
          </a:p>
        </p:txBody>
      </p:sp>
      <p:sp>
        <p:nvSpPr>
          <p:cNvPr id="9" name="Овал 8"/>
          <p:cNvSpPr/>
          <p:nvPr/>
        </p:nvSpPr>
        <p:spPr>
          <a:xfrm>
            <a:off x="4447864" y="1196752"/>
            <a:ext cx="4407296" cy="1584175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Calibri" pitchFamily="34" charset="0"/>
              </a:rPr>
              <a:t>Прием и проверка документов для допуска к аккредитации, внесение данных </a:t>
            </a:r>
            <a:r>
              <a:rPr lang="ru-RU" sz="1600" dirty="0" smtClean="0">
                <a:latin typeface="Calibri" pitchFamily="34" charset="0"/>
              </a:rPr>
              <a:t>в </a:t>
            </a:r>
            <a:r>
              <a:rPr lang="ru-RU" sz="1600" dirty="0">
                <a:latin typeface="Calibri" pitchFamily="34" charset="0"/>
              </a:rPr>
              <a:t>автоматизированную систему </a:t>
            </a:r>
            <a:r>
              <a:rPr lang="ru-RU" sz="1600" dirty="0" smtClean="0">
                <a:latin typeface="Calibri" pitchFamily="34" charset="0"/>
              </a:rPr>
              <a:t>аккредитации</a:t>
            </a:r>
            <a:endParaRPr lang="ru-RU" sz="1600" dirty="0">
              <a:latin typeface="Calibri" pitchFamily="34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4860032" y="2656965"/>
            <a:ext cx="3327176" cy="1653938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atin typeface="Calibri" pitchFamily="34" charset="0"/>
              </a:rPr>
              <a:t>Постоянное </a:t>
            </a:r>
            <a:r>
              <a:rPr lang="ru-RU" sz="1600" dirty="0">
                <a:latin typeface="Calibri" pitchFamily="34" charset="0"/>
              </a:rPr>
              <a:t>взаимодействие с аккредитуемыми по вопросам прохождения </a:t>
            </a:r>
            <a:r>
              <a:rPr lang="ru-RU" sz="1600" dirty="0" smtClean="0">
                <a:latin typeface="Calibri" pitchFamily="34" charset="0"/>
              </a:rPr>
              <a:t>процедуры</a:t>
            </a:r>
            <a:endParaRPr lang="ru-RU" sz="1600" dirty="0"/>
          </a:p>
        </p:txBody>
      </p:sp>
      <p:sp>
        <p:nvSpPr>
          <p:cNvPr id="14" name="Овал 13"/>
          <p:cNvSpPr/>
          <p:nvPr/>
        </p:nvSpPr>
        <p:spPr>
          <a:xfrm>
            <a:off x="1259632" y="2420887"/>
            <a:ext cx="3744416" cy="176181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atin typeface="Calibri" pitchFamily="34" charset="0"/>
              </a:rPr>
              <a:t>Оснащение компьютерных </a:t>
            </a:r>
            <a:r>
              <a:rPr lang="ru-RU" sz="1600" dirty="0">
                <a:latin typeface="Calibri" pitchFamily="34" charset="0"/>
              </a:rPr>
              <a:t>классов и </a:t>
            </a:r>
            <a:r>
              <a:rPr lang="ru-RU" sz="1600" dirty="0" smtClean="0">
                <a:latin typeface="Calibri" pitchFamily="34" charset="0"/>
              </a:rPr>
              <a:t>кабинетов,  </a:t>
            </a:r>
            <a:r>
              <a:rPr lang="ru-RU" sz="1600" dirty="0">
                <a:latin typeface="Calibri" pitchFamily="34" charset="0"/>
              </a:rPr>
              <a:t>обеспечение их непрерывного функционирования</a:t>
            </a:r>
            <a:endParaRPr lang="ru-RU" sz="1600" dirty="0"/>
          </a:p>
        </p:txBody>
      </p:sp>
      <p:sp>
        <p:nvSpPr>
          <p:cNvPr id="12" name="Овал 11"/>
          <p:cNvSpPr/>
          <p:nvPr/>
        </p:nvSpPr>
        <p:spPr>
          <a:xfrm>
            <a:off x="2555776" y="3933056"/>
            <a:ext cx="3468038" cy="1512168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atin typeface="Calibri" pitchFamily="34" charset="0"/>
              </a:rPr>
              <a:t>Взаимодействие </a:t>
            </a:r>
            <a:r>
              <a:rPr lang="ru-RU" sz="1600" dirty="0">
                <a:latin typeface="Calibri" pitchFamily="34" charset="0"/>
              </a:rPr>
              <a:t>со службой технической поддержки системы   </a:t>
            </a:r>
          </a:p>
          <a:p>
            <a:pPr algn="ctr"/>
            <a:r>
              <a:rPr lang="ru-RU" sz="1600" dirty="0">
                <a:latin typeface="Calibri" pitchFamily="34" charset="0"/>
              </a:rPr>
              <a:t>     «1С-аккредитация» по техническим вопросам</a:t>
            </a:r>
            <a:endParaRPr lang="ru-RU" sz="1600" dirty="0"/>
          </a:p>
        </p:txBody>
      </p:sp>
      <p:sp>
        <p:nvSpPr>
          <p:cNvPr id="10" name="Овал 9"/>
          <p:cNvSpPr/>
          <p:nvPr/>
        </p:nvSpPr>
        <p:spPr>
          <a:xfrm>
            <a:off x="0" y="4310903"/>
            <a:ext cx="3239852" cy="1512168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atin typeface="Calibri" pitchFamily="34" charset="0"/>
              </a:rPr>
              <a:t>Подготовка </a:t>
            </a:r>
            <a:r>
              <a:rPr lang="ru-RU" sz="1600" dirty="0">
                <a:latin typeface="Calibri" pitchFamily="34" charset="0"/>
              </a:rPr>
              <a:t>протоколов заседаний аккредитационных комиссий на каждом этапе процедуры</a:t>
            </a:r>
            <a:endParaRPr lang="ru-RU" sz="1600" dirty="0"/>
          </a:p>
        </p:txBody>
      </p:sp>
      <p:sp>
        <p:nvSpPr>
          <p:cNvPr id="15" name="Овал 14"/>
          <p:cNvSpPr/>
          <p:nvPr/>
        </p:nvSpPr>
        <p:spPr>
          <a:xfrm>
            <a:off x="5436096" y="4182699"/>
            <a:ext cx="3584379" cy="1281349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atin typeface="Calibri" pitchFamily="34" charset="0"/>
              </a:rPr>
              <a:t>Размещение </a:t>
            </a:r>
            <a:r>
              <a:rPr lang="ru-RU" sz="1600" dirty="0">
                <a:latin typeface="Calibri" pitchFamily="34" charset="0"/>
              </a:rPr>
              <a:t>информации на официальном сайте Учреждения и страницах в социальных сетях</a:t>
            </a:r>
            <a:endParaRPr lang="ru-RU" sz="1600" dirty="0"/>
          </a:p>
        </p:txBody>
      </p:sp>
      <p:sp>
        <p:nvSpPr>
          <p:cNvPr id="13" name="Овал 12"/>
          <p:cNvSpPr/>
          <p:nvPr/>
        </p:nvSpPr>
        <p:spPr>
          <a:xfrm>
            <a:off x="3056253" y="5373216"/>
            <a:ext cx="4739777" cy="1174071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numCol="1" rtlCol="0" anchor="ctr"/>
          <a:lstStyle/>
          <a:p>
            <a:pPr algn="ctr"/>
            <a:r>
              <a:rPr lang="ru-RU" sz="1600" dirty="0" smtClean="0">
                <a:latin typeface="Calibri" pitchFamily="34" charset="0"/>
              </a:rPr>
              <a:t>Взаимодействие с Федеральным </a:t>
            </a:r>
            <a:r>
              <a:rPr lang="ru-RU" sz="1600" dirty="0" err="1" smtClean="0">
                <a:latin typeface="Calibri" pitchFamily="34" charset="0"/>
              </a:rPr>
              <a:t>аккредитационным</a:t>
            </a:r>
            <a:r>
              <a:rPr lang="ru-RU" sz="1600" dirty="0">
                <a:latin typeface="Calibri" pitchFamily="34" charset="0"/>
              </a:rPr>
              <a:t> центром Министерства здравоохранения РФ</a:t>
            </a:r>
          </a:p>
        </p:txBody>
      </p:sp>
    </p:spTree>
    <p:extLst>
      <p:ext uri="{BB962C8B-B14F-4D97-AF65-F5344CB8AC3E}">
        <p14:creationId xmlns:p14="http://schemas.microsoft.com/office/powerpoint/2010/main" val="3518778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1" grpId="0" animBg="1"/>
      <p:bldP spid="14" grpId="0" animBg="1"/>
      <p:bldP spid="12" grpId="0" animBg="1"/>
      <p:bldP spid="10" grpId="0" animBg="1"/>
      <p:bldP spid="15" grpId="0" animBg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Calibri" pitchFamily="34" charset="0"/>
              </a:rPr>
              <a:t>Оснащение аккредитационных площадок</a:t>
            </a:r>
          </a:p>
        </p:txBody>
      </p:sp>
      <p:pic>
        <p:nvPicPr>
          <p:cNvPr id="1027" name="Picture 3" descr="C:\Users\User2\Desktop\Конфа 2022\IMG-2473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1556792"/>
            <a:ext cx="6946440" cy="41764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User2\Desktop\Конфа 2022\IMG-248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0824" y="2348880"/>
            <a:ext cx="5531383" cy="39972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User2\Desktop\Конфа 2022\IMG-252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582632"/>
            <a:ext cx="3652088" cy="45916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User2\Desktop\Конфа 2022\IMG-249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7990" y="1602830"/>
            <a:ext cx="4063540" cy="45714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User2\Desktop\Конфа 2022\IMG-249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9632" y="1692573"/>
            <a:ext cx="5736716" cy="43354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User2\Desktop\АККРЕДИТАЦИЯ\de3d04fd-85bd-41b3-8aea-0c412e70629f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582632"/>
            <a:ext cx="4240016" cy="47700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7273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2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2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000"/>
                            </p:stCondLst>
                            <p:childTnLst>
                              <p:par>
                                <p:cTn id="3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2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6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6010"/>
                            </p:stCondLst>
                            <p:childTnLst>
                              <p:par>
                                <p:cTn id="4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1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602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Calibri" pitchFamily="34" charset="0"/>
              </a:rPr>
              <a:t>Оснащение аккредитационных площадок</a:t>
            </a:r>
          </a:p>
        </p:txBody>
      </p:sp>
      <p:pic>
        <p:nvPicPr>
          <p:cNvPr id="1030" name="Picture 6" descr="C:\Users\User2\Desktop\Конфа 2022\IMG-249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483666"/>
            <a:ext cx="5765528" cy="48827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User2\Desktop\Конфа 2022\IMG-251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55680"/>
            <a:ext cx="3893320" cy="49387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User2\Desktop\Конфа 2022\IMG-252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428716"/>
            <a:ext cx="3888432" cy="49402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2\Desktop\Конфа 2022\IMG-2505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2216" y="1507892"/>
            <a:ext cx="4248472" cy="48343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3347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2499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0"/>
                            </p:stCondLst>
                            <p:childTnLst>
                              <p:par>
                                <p:cTn id="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2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2499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0"/>
                            </p:stCondLst>
                            <p:childTnLst>
                              <p:par>
                                <p:cTn id="2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2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24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25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498347535"/>
              </p:ext>
            </p:extLst>
          </p:nvPr>
        </p:nvGraphicFramePr>
        <p:xfrm>
          <a:off x="293862" y="1700808"/>
          <a:ext cx="8504238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Заголовок 1"/>
          <p:cNvSpPr txBox="1">
            <a:spLocks/>
          </p:cNvSpPr>
          <p:nvPr/>
        </p:nvSpPr>
        <p:spPr>
          <a:xfrm>
            <a:off x="323528" y="260648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3300" kern="1200">
                <a:solidFill>
                  <a:schemeClr val="accent3">
                    <a:shade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</a:rPr>
              <a:t>Подготовительные мероприятия</a:t>
            </a:r>
            <a:endParaRPr lang="ru-RU" sz="3200" b="1" dirty="0">
              <a:solidFill>
                <a:schemeClr val="accent5">
                  <a:lumMod val="50000"/>
                </a:schemeClr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5053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60648"/>
            <a:ext cx="8534400" cy="758952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</a:rPr>
              <a:t>Итоги первичной аккредитации в 2018 году</a:t>
            </a:r>
            <a:endParaRPr lang="ru-RU" sz="3200" b="1" dirty="0">
              <a:solidFill>
                <a:schemeClr val="accent5">
                  <a:lumMod val="50000"/>
                </a:schemeClr>
              </a:solidFill>
              <a:latin typeface="Calibri" pitchFamily="34" charset="0"/>
            </a:endParaRP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xmlns="" id="{D2E5414D-62F5-7940-B801-646EE5DF58CA}"/>
              </a:ext>
            </a:extLst>
          </p:cNvPr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460180825"/>
              </p:ext>
            </p:extLst>
          </p:nvPr>
        </p:nvGraphicFramePr>
        <p:xfrm>
          <a:off x="179512" y="1556792"/>
          <a:ext cx="8781928" cy="48245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34354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Calibri" pitchFamily="34" charset="0"/>
              </a:rPr>
              <a:t>Итоги первичной аккредитации </a:t>
            </a:r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</a:rPr>
              <a:t>в 2019 году</a:t>
            </a:r>
            <a:endParaRPr lang="ru-RU" sz="3200" b="1" dirty="0">
              <a:solidFill>
                <a:schemeClr val="accent5">
                  <a:lumMod val="50000"/>
                </a:schemeClr>
              </a:solidFill>
              <a:latin typeface="Calibri" pitchFamily="34" charset="0"/>
            </a:endParaRP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xmlns="" id="{1ED484CE-CB4D-BB4F-95B8-5B5697C536E1}"/>
              </a:ext>
            </a:extLst>
          </p:cNvPr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071188253"/>
              </p:ext>
            </p:extLst>
          </p:nvPr>
        </p:nvGraphicFramePr>
        <p:xfrm>
          <a:off x="179512" y="1556792"/>
          <a:ext cx="8784976" cy="48245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93782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1654</TotalTime>
  <Words>758</Words>
  <Application>Microsoft Office PowerPoint</Application>
  <PresentationFormat>Экран (4:3)</PresentationFormat>
  <Paragraphs>134</Paragraphs>
  <Slides>22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Официальная</vt:lpstr>
      <vt:lpstr>«Опыт проведения аккредитации специалистов со средним профессиональным образованием  на базе ГООАУ ДПО «МОЦПК СЗ»»</vt:lpstr>
      <vt:lpstr>Аккредитация специалистов здравоохранения</vt:lpstr>
      <vt:lpstr>Презентация PowerPoint</vt:lpstr>
      <vt:lpstr>Презентация PowerPoint</vt:lpstr>
      <vt:lpstr>Оснащение аккредитационных площадок</vt:lpstr>
      <vt:lpstr>Оснащение аккредитационных площадок</vt:lpstr>
      <vt:lpstr>Презентация PowerPoint</vt:lpstr>
      <vt:lpstr>Итоги первичной аккредитации в 2018 году</vt:lpstr>
      <vt:lpstr>Итоги первичной аккредитации в 2019 году</vt:lpstr>
      <vt:lpstr>Аккредитация в условиях пандемии (2020 год)</vt:lpstr>
      <vt:lpstr>Итоги первичной аккредитации в 2020 году</vt:lpstr>
      <vt:lpstr>Итоги первичной аккредитации в 2021 году</vt:lpstr>
      <vt:lpstr>Первичная специализированная аккредитация</vt:lpstr>
      <vt:lpstr>Подготовительные мероприятия к первичной специализированной аккредитации</vt:lpstr>
      <vt:lpstr>Первичная специализированная аккредитация</vt:lpstr>
      <vt:lpstr>Итоги первичной специализированной аккредитации в 2021 году</vt:lpstr>
      <vt:lpstr>Планы на 2022 год</vt:lpstr>
      <vt:lpstr>Актуализация составов аккредитационных подкомиссий</vt:lpstr>
      <vt:lpstr>Статистические данные аккредитуемых по территориальному показателю</vt:lpstr>
      <vt:lpstr>Выводы</vt:lpstr>
      <vt:lpstr>Предложения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Развитие аккредитации</dc:title>
  <dc:creator>Мария</dc:creator>
  <cp:lastModifiedBy>Пользователь</cp:lastModifiedBy>
  <cp:revision>104</cp:revision>
  <dcterms:created xsi:type="dcterms:W3CDTF">2022-03-15T11:26:17Z</dcterms:created>
  <dcterms:modified xsi:type="dcterms:W3CDTF">2022-04-19T07:28:00Z</dcterms:modified>
</cp:coreProperties>
</file>