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69" r:id="rId16"/>
    <p:sldId id="270" r:id="rId17"/>
    <p:sldId id="271" r:id="rId18"/>
    <p:sldId id="272" r:id="rId19"/>
    <p:sldId id="274" r:id="rId20"/>
    <p:sldId id="275" r:id="rId21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F8A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43" autoAdjust="0"/>
    <p:restoredTop sz="94660"/>
  </p:normalViewPr>
  <p:slideViewPr>
    <p:cSldViewPr>
      <p:cViewPr>
        <p:scale>
          <a:sx n="66" d="100"/>
          <a:sy n="66" d="100"/>
        </p:scale>
        <p:origin x="-2670" y="-936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600" dirty="0" smtClean="0"/>
              <a:t>Тестирование (2018-2021)</a:t>
            </a:r>
          </a:p>
          <a:p>
            <a:pPr>
              <a:defRPr/>
            </a:pPr>
            <a:endParaRPr lang="ru-RU" sz="1600" dirty="0"/>
          </a:p>
        </c:rich>
      </c:tx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>
                <c:manualLayout>
                  <c:x val="-8.7363377249271689E-3"/>
                  <c:y val="-5.7744846532203402E-2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80%</a:t>
                    </a:r>
                    <a:endParaRPr lang="en-US" dirty="0"/>
                  </a:p>
                </c:rich>
              </c:tx>
              <c:dLblPos val="bestFit"/>
              <c:showVal val="1"/>
            </c:dLbl>
            <c:dLbl>
              <c:idx val="1"/>
              <c:layout>
                <c:manualLayout>
                  <c:x val="2.7641804167353078E-2"/>
                  <c:y val="3.7116246342998926E-2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14%</a:t>
                    </a:r>
                    <a:endParaRPr lang="en-US" dirty="0"/>
                  </a:p>
                </c:rich>
              </c:tx>
              <c:dLblPos val="bestFit"/>
              <c:showVal val="1"/>
            </c:dLbl>
            <c:dLbl>
              <c:idx val="2"/>
              <c:layout>
                <c:manualLayout>
                  <c:x val="1.3813359818257752E-2"/>
                  <c:y val="4.1945676069662263E-2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4%</a:t>
                    </a:r>
                    <a:endParaRPr lang="en-US"/>
                  </a:p>
                </c:rich>
              </c:tx>
              <c:dLblPos val="bestFit"/>
              <c:showVal val="1"/>
            </c:dLbl>
            <c:dLbl>
              <c:idx val="3"/>
              <c:layout>
                <c:manualLayout>
                  <c:x val="4.980959969965023E-2"/>
                  <c:y val="2.135621294603629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2%</a:t>
                    </a:r>
                    <a:endParaRPr lang="en-US" dirty="0"/>
                  </a:p>
                </c:rich>
              </c:tx>
              <c:dLblPos val="bestFit"/>
              <c:showVal val="1"/>
            </c:dLbl>
            <c:dLblPos val="inEnd"/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1 попытка</c:v>
                </c:pt>
                <c:pt idx="1">
                  <c:v>2 попытка</c:v>
                </c:pt>
                <c:pt idx="2">
                  <c:v>3 попытка</c:v>
                </c:pt>
                <c:pt idx="3">
                  <c:v>Не сдали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135</c:v>
                </c:pt>
                <c:pt idx="1">
                  <c:v>23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</c:ser>
        <c:firstSliceAng val="0"/>
      </c:pieChart>
    </c:plotArea>
    <c:legend>
      <c:legendPos val="r"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sz="1600" dirty="0" smtClean="0"/>
              <a:t>Ситуационные задачи (2021)</a:t>
            </a:r>
            <a:endParaRPr lang="ru-RU" sz="1600" dirty="0"/>
          </a:p>
        </c:rich>
      </c:tx>
      <c:layout>
        <c:manualLayout>
          <c:xMode val="edge"/>
          <c:yMode val="edge"/>
          <c:x val="0.15849872843228124"/>
          <c:y val="0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>
                <c:manualLayout>
                  <c:x val="-1.3787500622536206E-2"/>
                  <c:y val="1.3982821353182998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</a:t>
                    </a:r>
                    <a:r>
                      <a:rPr lang="ru-RU" smtClean="0"/>
                      <a:t>0%</a:t>
                    </a:r>
                    <a:endParaRPr lang="en-US" dirty="0"/>
                  </a:p>
                </c:rich>
              </c:tx>
              <c:dLblPos val="bestFit"/>
              <c:showVal val="1"/>
            </c:dLbl>
            <c:dLbl>
              <c:idx val="1"/>
              <c:layout>
                <c:manualLayout>
                  <c:x val="-1.652474437706156E-2"/>
                  <c:y val="3.0594690867681369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5</a:t>
                    </a:r>
                    <a:r>
                      <a:rPr lang="ru-RU" smtClean="0"/>
                      <a:t>0%</a:t>
                    </a:r>
                    <a:endParaRPr lang="en-US"/>
                  </a:p>
                </c:rich>
              </c:tx>
              <c:dLblPos val="bestFit"/>
              <c:showVal val="1"/>
            </c:dLbl>
            <c:dLbl>
              <c:idx val="2"/>
              <c:layout>
                <c:manualLayout>
                  <c:x val="3.0192526500886867E-2"/>
                  <c:y val="2.0672182257526955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r>
                      <a:rPr lang="ru-RU" smtClean="0"/>
                      <a:t>0%</a:t>
                    </a:r>
                    <a:endParaRPr lang="en-US"/>
                  </a:p>
                </c:rich>
              </c:tx>
              <c:dLblPos val="bestFit"/>
              <c:showVal val="1"/>
            </c:dLbl>
            <c:dLbl>
              <c:idx val="3"/>
              <c:layout>
                <c:manualLayout>
                  <c:x val="1.3534176279264003E-2"/>
                  <c:y val="5.4093381985335011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r>
                      <a:rPr lang="ru-RU" smtClean="0"/>
                      <a:t>0%</a:t>
                    </a:r>
                    <a:endParaRPr lang="en-US"/>
                  </a:p>
                </c:rich>
              </c:tx>
              <c:dLblPos val="bestFit"/>
              <c:showVal val="1"/>
            </c:dLbl>
            <c:dLblPos val="inEnd"/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1 попытка</c:v>
                </c:pt>
                <c:pt idx="1">
                  <c:v>2 попытка</c:v>
                </c:pt>
                <c:pt idx="2">
                  <c:v>3 попытка</c:v>
                </c:pt>
                <c:pt idx="3">
                  <c:v>Не сдали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5</c:v>
                </c:pt>
                <c:pt idx="2">
                  <c:v>2</c:v>
                </c:pt>
                <c:pt idx="3">
                  <c:v>2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r"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2EE9C-5502-4127-BB70-740EF10E4EA4}" type="datetimeFigureOut">
              <a:rPr lang="ru-RU" smtClean="0"/>
              <a:pPr/>
              <a:t>22.04.2022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BF807-623E-42CF-B2B2-20BDB8EA45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7476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2BF807-623E-42CF-B2B2-20BDB8EA45A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7673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360000" y="-65160"/>
            <a:ext cx="9360000" cy="1246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39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360000" y="1439640"/>
            <a:ext cx="936000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360000" y="3946680"/>
            <a:ext cx="936000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360000" y="-65160"/>
            <a:ext cx="9360000" cy="1246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39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360000" y="1439640"/>
            <a:ext cx="456732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155920" y="1439640"/>
            <a:ext cx="456732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360000" y="3946680"/>
            <a:ext cx="456732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5155920" y="3946680"/>
            <a:ext cx="456732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360000" y="-65160"/>
            <a:ext cx="9360000" cy="1246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39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360000" y="1439640"/>
            <a:ext cx="301356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3524760" y="1439640"/>
            <a:ext cx="301356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689160" y="1439640"/>
            <a:ext cx="301356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360000" y="3946680"/>
            <a:ext cx="301356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3524760" y="3946680"/>
            <a:ext cx="301356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6689160" y="3946680"/>
            <a:ext cx="301356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60000" y="-65160"/>
            <a:ext cx="9360000" cy="1246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39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360000" y="1439640"/>
            <a:ext cx="9360000" cy="4799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highlight>
                <a:srgbClr val="FFFFFF"/>
              </a:highlight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60000" y="-65160"/>
            <a:ext cx="9360000" cy="1246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39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360000" y="1439640"/>
            <a:ext cx="9360000" cy="47998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60000" y="-65160"/>
            <a:ext cx="9360000" cy="1246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39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60000" y="1439640"/>
            <a:ext cx="4567320" cy="47998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5920" y="1439640"/>
            <a:ext cx="4567320" cy="47998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60000" y="-65160"/>
            <a:ext cx="9360000" cy="1246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39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360000" y="239400"/>
            <a:ext cx="9360000" cy="2954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highlight>
                <a:srgbClr val="FFFFFF"/>
              </a:highlight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360000" y="-65160"/>
            <a:ext cx="9360000" cy="1246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39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360000" y="1439640"/>
            <a:ext cx="456732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5155920" y="1439640"/>
            <a:ext cx="4567320" cy="47998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360000" y="3946680"/>
            <a:ext cx="456732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60000" y="-65160"/>
            <a:ext cx="9360000" cy="1246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39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360000" y="1439640"/>
            <a:ext cx="4567320" cy="47998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5920" y="1439640"/>
            <a:ext cx="456732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155920" y="3946680"/>
            <a:ext cx="456732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60000" y="-65160"/>
            <a:ext cx="9360000" cy="1246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39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60000" y="1439640"/>
            <a:ext cx="456732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155920" y="1439640"/>
            <a:ext cx="456732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360000" y="3946680"/>
            <a:ext cx="9360000" cy="228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3200" b="0" strike="noStrike" spc="-1">
              <a:solidFill>
                <a:srgbClr val="009BDD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360" y="0"/>
            <a:ext cx="10076760" cy="95976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Прямоугольник 42"/>
          <p:cNvSpPr/>
          <p:nvPr/>
        </p:nvSpPr>
        <p:spPr>
          <a:xfrm>
            <a:off x="3240" y="6719040"/>
            <a:ext cx="10076760" cy="84204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>
              <a:srgbClr val="009BD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60000" y="239400"/>
            <a:ext cx="9360000" cy="6372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390" b="0" strike="noStrike" spc="-1">
                <a:solidFill>
                  <a:srgbClr val="FFFFFF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60000" y="1439640"/>
            <a:ext cx="9360000" cy="47998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9BDD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28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9BDD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42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9BDD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5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9BDD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75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1620" b="0" strike="noStrike" spc="-1">
                <a:solidFill>
                  <a:srgbClr val="009BDD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21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1310" b="0" strike="noStrike" spc="-1">
                <a:solidFill>
                  <a:srgbClr val="009BDD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17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1070" b="0" strike="noStrike" spc="-1">
                <a:solidFill>
                  <a:srgbClr val="009BDD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46" name="PlaceHolder 3"/>
          <p:cNvSpPr>
            <a:spLocks noGrp="1"/>
          </p:cNvSpPr>
          <p:nvPr>
            <p:ph type="dt"/>
          </p:nvPr>
        </p:nvSpPr>
        <p:spPr>
          <a:xfrm>
            <a:off x="360000" y="6959520"/>
            <a:ext cx="2340000" cy="480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400" b="0" strike="noStrike" spc="-1">
                <a:solidFill>
                  <a:srgbClr val="FFFFFF"/>
                </a:solidFill>
                <a:latin typeface="Arial"/>
              </a:rPr>
              <a:t>&lt;дата/время&gt;</a:t>
            </a:r>
          </a:p>
        </p:txBody>
      </p:sp>
      <p:sp>
        <p:nvSpPr>
          <p:cNvPr id="47" name="PlaceHolder 4"/>
          <p:cNvSpPr>
            <a:spLocks noGrp="1"/>
          </p:cNvSpPr>
          <p:nvPr>
            <p:ph type="ftr"/>
          </p:nvPr>
        </p:nvSpPr>
        <p:spPr>
          <a:xfrm>
            <a:off x="3420000" y="6959520"/>
            <a:ext cx="3240000" cy="480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ru-RU" sz="1400" b="0" strike="noStrike" spc="-1">
                <a:solidFill>
                  <a:srgbClr val="FFFFFF"/>
                </a:solidFill>
                <a:latin typeface="Arial"/>
              </a:rPr>
              <a:t>&lt;нижний колонтитул&gt;</a:t>
            </a:r>
          </a:p>
        </p:txBody>
      </p:sp>
      <p:sp>
        <p:nvSpPr>
          <p:cNvPr id="48" name="PlaceHolder 5"/>
          <p:cNvSpPr>
            <a:spLocks noGrp="1"/>
          </p:cNvSpPr>
          <p:nvPr>
            <p:ph type="sldNum"/>
          </p:nvPr>
        </p:nvSpPr>
        <p:spPr>
          <a:xfrm>
            <a:off x="7380000" y="6959520"/>
            <a:ext cx="2340000" cy="480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68A2C852-699B-4329-B644-8039D69A90A1}" type="slidenum">
              <a:rPr lang="ru-RU" sz="1400" b="0" strike="noStrike" spc="-1">
                <a:solidFill>
                  <a:srgbClr val="FFFFFF"/>
                </a:solidFill>
                <a:latin typeface="Arial"/>
              </a:rPr>
              <a:pPr algn="r"/>
              <a:t>‹#›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Прямоугольник 84"/>
          <p:cNvSpPr/>
          <p:nvPr/>
        </p:nvSpPr>
        <p:spPr>
          <a:xfrm>
            <a:off x="1800000" y="180000"/>
            <a:ext cx="6660000" cy="2700000"/>
          </a:xfrm>
          <a:prstGeom prst="rect">
            <a:avLst/>
          </a:pr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6" name="TextBox 85"/>
          <p:cNvSpPr txBox="1"/>
          <p:nvPr/>
        </p:nvSpPr>
        <p:spPr>
          <a:xfrm>
            <a:off x="540000" y="1800000"/>
            <a:ext cx="9000000" cy="4736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1" strike="noStrike" spc="-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Алгоритм подготовки 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400" b="1" strike="noStrike" spc="-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и </a:t>
            </a:r>
            <a:r>
              <a:rPr lang="ru-RU" sz="4400" b="1" strike="noStrike" spc="-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прохождение </a:t>
            </a:r>
            <a:r>
              <a:rPr lang="ru-RU" sz="4400" b="1" strike="noStrike" spc="-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первичной </a:t>
            </a:r>
            <a:r>
              <a:rPr lang="ru-RU" sz="4400" b="1" strike="noStrike" spc="-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и первичной специализированной аккредитации в 2022 году</a:t>
            </a:r>
            <a:endParaRPr lang="ru-RU" sz="4400" b="0" strike="noStrike" spc="-1" dirty="0">
              <a:solidFill>
                <a:schemeClr val="tx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96296" y="6297791"/>
            <a:ext cx="518432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900" dirty="0" smtClean="0">
                <a:latin typeface="Calibri" pitchFamily="34" charset="0"/>
              </a:rPr>
              <a:t>Беликова Татьяна Евгеньевна</a:t>
            </a:r>
          </a:p>
          <a:p>
            <a:pPr algn="r"/>
            <a:r>
              <a:rPr lang="ru-RU" sz="1900" dirty="0" smtClean="0">
                <a:latin typeface="Calibri" pitchFamily="34" charset="0"/>
              </a:rPr>
              <a:t>Начальник отдела непрерывного медицинского образования и организационной работы </a:t>
            </a:r>
          </a:p>
          <a:p>
            <a:pPr algn="r"/>
            <a:r>
              <a:rPr lang="ru-RU" sz="1900" dirty="0" smtClean="0">
                <a:latin typeface="Calibri" pitchFamily="34" charset="0"/>
              </a:rPr>
              <a:t>ГООАУ ДПО «МОЦПК СЗ»</a:t>
            </a:r>
            <a:endParaRPr lang="ru-RU" sz="1900" dirty="0">
              <a:latin typeface="Calibri" pitchFamily="34" charset="0"/>
            </a:endParaRPr>
          </a:p>
        </p:txBody>
      </p:sp>
      <p:pic>
        <p:nvPicPr>
          <p:cNvPr id="1026" name="Picture 2" descr="C:\Users\User2\Desktop\АККРЕДИТАЦИЯ\povyshenie-kvalifikacii-medicinskih-rabotnikov-je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133" y="180000"/>
            <a:ext cx="6300132" cy="27018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Прямоугольник 129"/>
          <p:cNvSpPr/>
          <p:nvPr/>
        </p:nvSpPr>
        <p:spPr>
          <a:xfrm>
            <a:off x="5400000" y="1260000"/>
            <a:ext cx="4680000" cy="4860000"/>
          </a:xfrm>
          <a:prstGeom prst="rect">
            <a:avLst/>
          </a:pr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1" name="TextBox 130"/>
          <p:cNvSpPr txBox="1"/>
          <p:nvPr/>
        </p:nvSpPr>
        <p:spPr>
          <a:xfrm>
            <a:off x="180000" y="-201960"/>
            <a:ext cx="9360000" cy="138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>
                <a:solidFill>
                  <a:srgbClr val="FFFFFF"/>
                </a:solidFill>
                <a:latin typeface="Calibri" pitchFamily="34" charset="0"/>
              </a:rPr>
              <a:t>Практические навыки: второй этап аккредитации</a:t>
            </a:r>
            <a:endParaRPr lang="ru-RU" sz="3200" b="0" strike="noStrike" spc="-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0" y="1169599"/>
            <a:ext cx="5580000" cy="549055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1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С собой:</a:t>
            </a:r>
            <a:r>
              <a:rPr lang="ru-RU" sz="22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</a:pPr>
            <a:r>
              <a:rPr lang="ru-RU" sz="22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  - </a:t>
            </a:r>
            <a:r>
              <a:rPr lang="ru-RU" sz="22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паспорт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</a:pPr>
            <a:r>
              <a:rPr lang="ru-RU" sz="22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  - </a:t>
            </a:r>
            <a:r>
              <a:rPr lang="ru-RU" sz="22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медицинский халат (костюм), шапочка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</a:pPr>
            <a:r>
              <a:rPr lang="ru-RU" sz="22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  - </a:t>
            </a:r>
            <a:r>
              <a:rPr lang="ru-RU" sz="22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бахилы, медицинская маска;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1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Удостоверение личности        </a:t>
            </a:r>
            <a:r>
              <a:rPr lang="ru-RU" sz="2200" b="1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инструктаж           получение задания         демонстрация</a:t>
            </a:r>
            <a:r>
              <a:rPr lang="ru-RU" sz="22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;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Выполнение </a:t>
            </a:r>
            <a:r>
              <a:rPr lang="ru-RU" sz="22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заданий в </a:t>
            </a:r>
            <a:r>
              <a:rPr lang="ru-RU" sz="22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установленном порядке</a:t>
            </a:r>
            <a:r>
              <a:rPr lang="ru-RU" sz="22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;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1 задание = 10 минут;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Отсутствие </a:t>
            </a:r>
            <a:r>
              <a:rPr lang="ru-RU" sz="22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взаимодействия с комиссией </a:t>
            </a:r>
            <a:endParaRPr lang="ru-RU" sz="2200" b="0" strike="noStrike" spc="-1" dirty="0" smtClean="0">
              <a:solidFill>
                <a:srgbClr val="1C1C1C"/>
              </a:solidFill>
              <a:latin typeface="Calibri" pitchFamily="34" charset="0"/>
              <a:cs typeface="Calibri" pitchFamily="34" charset="0"/>
            </a:endParaRPr>
          </a:p>
          <a:p>
            <a:pPr marL="108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</a:pPr>
            <a:r>
              <a:rPr lang="ru-RU" sz="22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    = объективность оценки</a:t>
            </a:r>
            <a:r>
              <a:rPr lang="ru-RU" sz="22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;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Н</a:t>
            </a:r>
            <a:r>
              <a:rPr lang="ru-RU" sz="22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е менее </a:t>
            </a:r>
            <a:r>
              <a:rPr lang="ru-RU" sz="22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70% по </a:t>
            </a:r>
            <a:r>
              <a:rPr lang="ru-RU" sz="2200" b="1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каждому</a:t>
            </a:r>
            <a:r>
              <a:rPr lang="ru-RU" sz="22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из трех заданий. 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000" b="0" strike="noStrike" spc="-1" dirty="0">
              <a:solidFill>
                <a:srgbClr val="009BDD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000" b="0" strike="noStrike" spc="-1" dirty="0">
              <a:solidFill>
                <a:srgbClr val="009BDD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000" b="0" strike="noStrike" spc="-1" dirty="0">
              <a:solidFill>
                <a:srgbClr val="009BDD"/>
              </a:solidFill>
              <a:latin typeface="Arial"/>
            </a:endParaRPr>
          </a:p>
        </p:txBody>
      </p:sp>
      <p:sp>
        <p:nvSpPr>
          <p:cNvPr id="133" name="Полилиния 132"/>
          <p:cNvSpPr/>
          <p:nvPr/>
        </p:nvSpPr>
        <p:spPr>
          <a:xfrm>
            <a:off x="3475266" y="2884067"/>
            <a:ext cx="415114" cy="288360"/>
          </a:xfrm>
          <a:custGeom>
            <a:avLst/>
            <a:gdLst/>
            <a:ahLst/>
            <a:cxnLst/>
            <a:rect l="0" t="0" r="r" b="b"/>
            <a:pathLst>
              <a:path w="1502" h="803">
                <a:moveTo>
                  <a:pt x="0" y="200"/>
                </a:moveTo>
                <a:lnTo>
                  <a:pt x="1125" y="200"/>
                </a:lnTo>
                <a:lnTo>
                  <a:pt x="1125" y="0"/>
                </a:lnTo>
                <a:lnTo>
                  <a:pt x="1501" y="401"/>
                </a:lnTo>
                <a:lnTo>
                  <a:pt x="1125" y="802"/>
                </a:lnTo>
                <a:lnTo>
                  <a:pt x="1125" y="601"/>
                </a:lnTo>
                <a:lnTo>
                  <a:pt x="0" y="601"/>
                </a:lnTo>
                <a:lnTo>
                  <a:pt x="0" y="200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4" name="Полилиния 133"/>
          <p:cNvSpPr/>
          <p:nvPr/>
        </p:nvSpPr>
        <p:spPr>
          <a:xfrm>
            <a:off x="2853510" y="3242127"/>
            <a:ext cx="379170" cy="288360"/>
          </a:xfrm>
          <a:custGeom>
            <a:avLst/>
            <a:gdLst/>
            <a:ahLst/>
            <a:cxnLst/>
            <a:rect l="0" t="0" r="r" b="b"/>
            <a:pathLst>
              <a:path w="1502" h="803">
                <a:moveTo>
                  <a:pt x="0" y="200"/>
                </a:moveTo>
                <a:lnTo>
                  <a:pt x="1125" y="200"/>
                </a:lnTo>
                <a:lnTo>
                  <a:pt x="1125" y="0"/>
                </a:lnTo>
                <a:lnTo>
                  <a:pt x="1501" y="401"/>
                </a:lnTo>
                <a:lnTo>
                  <a:pt x="1125" y="802"/>
                </a:lnTo>
                <a:lnTo>
                  <a:pt x="1125" y="601"/>
                </a:lnTo>
                <a:lnTo>
                  <a:pt x="0" y="601"/>
                </a:lnTo>
                <a:lnTo>
                  <a:pt x="0" y="200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5" name="Рисунок 134"/>
          <p:cNvPicPr/>
          <p:nvPr/>
        </p:nvPicPr>
        <p:blipFill>
          <a:blip r:embed="rId2" cstate="print">
            <a:lum contrast="12000"/>
          </a:blip>
          <a:stretch/>
        </p:blipFill>
        <p:spPr>
          <a:xfrm>
            <a:off x="5580000" y="1483920"/>
            <a:ext cx="4320000" cy="4468320"/>
          </a:xfrm>
          <a:prstGeom prst="rect">
            <a:avLst/>
          </a:prstGeom>
          <a:ln w="1800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Прямоугольник 135"/>
          <p:cNvSpPr/>
          <p:nvPr/>
        </p:nvSpPr>
        <p:spPr>
          <a:xfrm>
            <a:off x="431800" y="2627708"/>
            <a:ext cx="9288200" cy="3997011"/>
          </a:xfrm>
          <a:prstGeom prst="rect">
            <a:avLst/>
          </a:pr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7" name="TextBox 136"/>
          <p:cNvSpPr txBox="1"/>
          <p:nvPr/>
        </p:nvSpPr>
        <p:spPr>
          <a:xfrm>
            <a:off x="360000" y="239400"/>
            <a:ext cx="9360000" cy="63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>
                <a:solidFill>
                  <a:srgbClr val="FFFFFF"/>
                </a:solidFill>
                <a:latin typeface="Calibri" pitchFamily="34" charset="0"/>
              </a:rPr>
              <a:t>Третий этап </a:t>
            </a:r>
            <a:r>
              <a:rPr lang="ru-RU" sz="3200" b="1" strike="noStrike" spc="-1" dirty="0" smtClean="0">
                <a:solidFill>
                  <a:srgbClr val="FFFFFF"/>
                </a:solidFill>
                <a:latin typeface="Calibri" pitchFamily="34" charset="0"/>
              </a:rPr>
              <a:t>аккредитации</a:t>
            </a:r>
            <a:endParaRPr lang="ru-RU" sz="3200" b="0" strike="noStrike" spc="-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647824" y="971525"/>
            <a:ext cx="8280000" cy="12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</a:rPr>
              <a:t>Только для специальностей </a:t>
            </a:r>
            <a:r>
              <a:rPr lang="ru-RU" sz="2200" b="1" strike="noStrike" spc="-1" dirty="0">
                <a:solidFill>
                  <a:srgbClr val="000000"/>
                </a:solidFill>
                <a:latin typeface="Calibri" pitchFamily="34" charset="0"/>
              </a:rPr>
              <a:t>«Лечебное дело», «Акушерское дело»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</a:rPr>
              <a:t> (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ч.7 ст. 170 Федерального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закона №323 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«Об основах охраны здоровья граждан в РФ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  <a:ea typeface="Times New Roman"/>
              </a:rPr>
              <a:t>»);</a:t>
            </a:r>
            <a:endParaRPr lang="ru-RU" sz="2200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  <a:ea typeface="Times New Roman"/>
              </a:rPr>
              <a:t>Репетиционный 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экзамен             </a:t>
            </a:r>
            <a:r>
              <a:rPr lang="ru-RU" sz="2200" b="0" strike="noStrike" spc="-1" dirty="0" err="1" smtClean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мультикейс</a:t>
            </a:r>
            <a:r>
              <a:rPr lang="ru-RU" sz="2200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.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200" b="0" strike="noStrike" spc="-1" dirty="0">
              <a:solidFill>
                <a:srgbClr val="009BDD"/>
              </a:solidFill>
              <a:latin typeface="Arial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200" b="0" strike="noStrike" spc="-1" dirty="0">
              <a:solidFill>
                <a:srgbClr val="009BDD"/>
              </a:solidFill>
              <a:latin typeface="Arial"/>
            </a:endParaRPr>
          </a:p>
        </p:txBody>
      </p:sp>
      <p:pic>
        <p:nvPicPr>
          <p:cNvPr id="139" name="Рисунок 138"/>
          <p:cNvPicPr/>
          <p:nvPr/>
        </p:nvPicPr>
        <p:blipFill>
          <a:blip r:embed="rId2" cstate="print"/>
          <a:stretch/>
        </p:blipFill>
        <p:spPr>
          <a:xfrm>
            <a:off x="647824" y="2771724"/>
            <a:ext cx="8892176" cy="3690275"/>
          </a:xfrm>
          <a:prstGeom prst="rect">
            <a:avLst/>
          </a:prstGeom>
          <a:ln w="18000">
            <a:noFill/>
          </a:ln>
        </p:spPr>
      </p:pic>
      <p:sp>
        <p:nvSpPr>
          <p:cNvPr id="140" name="Полилиния 139"/>
          <p:cNvSpPr/>
          <p:nvPr/>
        </p:nvSpPr>
        <p:spPr>
          <a:xfrm rot="19980000">
            <a:off x="1883880" y="5141520"/>
            <a:ext cx="1937520" cy="835200"/>
          </a:xfrm>
          <a:custGeom>
            <a:avLst/>
            <a:gdLst/>
            <a:ahLst/>
            <a:cxnLst/>
            <a:rect l="0" t="0" r="r" b="b"/>
            <a:pathLst>
              <a:path w="5539" h="2322">
                <a:moveTo>
                  <a:pt x="311" y="618"/>
                </a:moveTo>
                <a:lnTo>
                  <a:pt x="4148" y="618"/>
                </a:lnTo>
                <a:lnTo>
                  <a:pt x="4325" y="0"/>
                </a:lnTo>
                <a:lnTo>
                  <a:pt x="5538" y="1160"/>
                </a:lnTo>
                <a:lnTo>
                  <a:pt x="3658" y="2321"/>
                </a:lnTo>
                <a:lnTo>
                  <a:pt x="3836" y="1701"/>
                </a:lnTo>
                <a:lnTo>
                  <a:pt x="0" y="1702"/>
                </a:lnTo>
                <a:lnTo>
                  <a:pt x="311" y="618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1" name="Полилиния 140"/>
          <p:cNvSpPr/>
          <p:nvPr/>
        </p:nvSpPr>
        <p:spPr>
          <a:xfrm>
            <a:off x="4155647" y="2231524"/>
            <a:ext cx="584392" cy="252475"/>
          </a:xfrm>
          <a:custGeom>
            <a:avLst/>
            <a:gdLst/>
            <a:ahLst/>
            <a:cxnLst/>
            <a:rect l="0" t="0" r="r" b="b"/>
            <a:pathLst>
              <a:path w="2502" h="502">
                <a:moveTo>
                  <a:pt x="0" y="125"/>
                </a:moveTo>
                <a:lnTo>
                  <a:pt x="1875" y="125"/>
                </a:lnTo>
                <a:lnTo>
                  <a:pt x="1875" y="0"/>
                </a:lnTo>
                <a:lnTo>
                  <a:pt x="2501" y="250"/>
                </a:lnTo>
                <a:lnTo>
                  <a:pt x="1875" y="501"/>
                </a:lnTo>
                <a:lnTo>
                  <a:pt x="1875" y="375"/>
                </a:lnTo>
                <a:lnTo>
                  <a:pt x="0" y="375"/>
                </a:lnTo>
                <a:lnTo>
                  <a:pt x="0" y="125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Прямоугольник 141"/>
          <p:cNvSpPr/>
          <p:nvPr/>
        </p:nvSpPr>
        <p:spPr>
          <a:xfrm>
            <a:off x="180000" y="1260000"/>
            <a:ext cx="9720000" cy="2604960"/>
          </a:xfrm>
          <a:prstGeom prst="rect">
            <a:avLst/>
          </a:pr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3" name="TextBox 142"/>
          <p:cNvSpPr txBox="1"/>
          <p:nvPr/>
        </p:nvSpPr>
        <p:spPr>
          <a:xfrm>
            <a:off x="360000" y="239400"/>
            <a:ext cx="9360000" cy="63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>
                <a:solidFill>
                  <a:srgbClr val="FFFFFF"/>
                </a:solidFill>
                <a:latin typeface="Calibri" pitchFamily="34" charset="0"/>
              </a:rPr>
              <a:t>Решение ситуационных задач: подготовка</a:t>
            </a:r>
            <a:endParaRPr lang="ru-RU" sz="3200" b="0" strike="noStrike" spc="-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359792" y="4067869"/>
            <a:ext cx="9360000" cy="234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 err="1">
                <a:solidFill>
                  <a:srgbClr val="000000"/>
                </a:solidFill>
                <a:latin typeface="Calibri" pitchFamily="34" charset="0"/>
                <a:ea typeface="Times New Roman"/>
              </a:rPr>
              <a:t>Мультикейс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 — клиническая задача, включающая условия и 12 вопросов закрытого или открытого типа, по мере получения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ответов появляются 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дополнительные данные;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Число попыток в рамках репетиционного экзамена не ограничено;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Возможность просмотра результатов и обоснования каждого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ответа;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Возможность задать вопрос или оставить замечание.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</a:pPr>
            <a:endParaRPr lang="ru-RU" sz="2200" b="0" strike="noStrike" spc="-1" dirty="0">
              <a:solidFill>
                <a:srgbClr val="009BDD"/>
              </a:solidFill>
              <a:latin typeface="Arial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200" b="0" strike="noStrike" spc="-1" dirty="0">
              <a:solidFill>
                <a:srgbClr val="009BDD"/>
              </a:solidFill>
              <a:latin typeface="Arial"/>
            </a:endParaRPr>
          </a:p>
        </p:txBody>
      </p:sp>
      <p:pic>
        <p:nvPicPr>
          <p:cNvPr id="145" name="Рисунок 144"/>
          <p:cNvPicPr/>
          <p:nvPr/>
        </p:nvPicPr>
        <p:blipFill>
          <a:blip r:embed="rId2" cstate="print"/>
          <a:stretch/>
        </p:blipFill>
        <p:spPr>
          <a:xfrm>
            <a:off x="360000" y="1440000"/>
            <a:ext cx="9454680" cy="2184480"/>
          </a:xfrm>
          <a:prstGeom prst="rect">
            <a:avLst/>
          </a:prstGeom>
          <a:ln w="18000">
            <a:noFill/>
          </a:ln>
        </p:spPr>
      </p:pic>
      <p:sp>
        <p:nvSpPr>
          <p:cNvPr id="146" name="Полилиния 145"/>
          <p:cNvSpPr/>
          <p:nvPr/>
        </p:nvSpPr>
        <p:spPr>
          <a:xfrm rot="9720000">
            <a:off x="3813480" y="1945800"/>
            <a:ext cx="1937520" cy="835200"/>
          </a:xfrm>
          <a:custGeom>
            <a:avLst/>
            <a:gdLst/>
            <a:ahLst/>
            <a:cxnLst/>
            <a:rect l="0" t="0" r="r" b="b"/>
            <a:pathLst>
              <a:path w="5539" h="2321">
                <a:moveTo>
                  <a:pt x="311" y="617"/>
                </a:moveTo>
                <a:lnTo>
                  <a:pt x="4148" y="617"/>
                </a:lnTo>
                <a:lnTo>
                  <a:pt x="4325" y="0"/>
                </a:lnTo>
                <a:lnTo>
                  <a:pt x="5538" y="1159"/>
                </a:lnTo>
                <a:lnTo>
                  <a:pt x="3660" y="2320"/>
                </a:lnTo>
                <a:lnTo>
                  <a:pt x="3837" y="1701"/>
                </a:lnTo>
                <a:lnTo>
                  <a:pt x="0" y="1701"/>
                </a:lnTo>
                <a:lnTo>
                  <a:pt x="311" y="617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7" name="Полилиния 146"/>
          <p:cNvSpPr/>
          <p:nvPr/>
        </p:nvSpPr>
        <p:spPr>
          <a:xfrm rot="4560000">
            <a:off x="8344800" y="2356560"/>
            <a:ext cx="1396080" cy="835200"/>
          </a:xfrm>
          <a:custGeom>
            <a:avLst/>
            <a:gdLst/>
            <a:ahLst/>
            <a:cxnLst/>
            <a:rect l="0" t="0" r="r" b="b"/>
            <a:pathLst>
              <a:path w="4035" h="2322">
                <a:moveTo>
                  <a:pt x="310" y="618"/>
                </a:moveTo>
                <a:lnTo>
                  <a:pt x="3075" y="618"/>
                </a:lnTo>
                <a:lnTo>
                  <a:pt x="3253" y="0"/>
                </a:lnTo>
                <a:lnTo>
                  <a:pt x="4034" y="1160"/>
                </a:lnTo>
                <a:lnTo>
                  <a:pt x="2587" y="2321"/>
                </a:lnTo>
                <a:lnTo>
                  <a:pt x="2765" y="1702"/>
                </a:lnTo>
                <a:lnTo>
                  <a:pt x="0" y="1702"/>
                </a:lnTo>
                <a:lnTo>
                  <a:pt x="310" y="618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Box 147"/>
          <p:cNvSpPr txBox="1"/>
          <p:nvPr/>
        </p:nvSpPr>
        <p:spPr>
          <a:xfrm>
            <a:off x="360000" y="107429"/>
            <a:ext cx="9360000" cy="63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 smtClean="0">
                <a:solidFill>
                  <a:srgbClr val="FFFFFF"/>
                </a:solidFill>
                <a:latin typeface="Calibri" pitchFamily="34" charset="0"/>
              </a:rPr>
              <a:t>Решение ситуационных задач: </a:t>
            </a:r>
          </a:p>
          <a:p>
            <a:pPr algn="ctr"/>
            <a:r>
              <a:rPr lang="ru-RU" sz="3200" b="1" strike="noStrike" spc="-1" dirty="0" smtClean="0">
                <a:solidFill>
                  <a:srgbClr val="FFFFFF"/>
                </a:solidFill>
                <a:latin typeface="Calibri" pitchFamily="34" charset="0"/>
              </a:rPr>
              <a:t>третий этап аккредитации</a:t>
            </a:r>
            <a:endParaRPr lang="ru-RU" sz="3200" b="0" strike="noStrike" spc="-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359792" y="1403573"/>
            <a:ext cx="9360000" cy="479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</a:pPr>
            <a:endParaRPr lang="ru-RU" sz="3200" b="0" strike="noStrike" spc="-1" dirty="0">
              <a:solidFill>
                <a:srgbClr val="009BDD"/>
              </a:solidFill>
              <a:latin typeface="Arial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Порядок процедуры аналогичен первому этапу (тестирование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  <a:ea typeface="Times New Roman"/>
              </a:rPr>
              <a:t>);</a:t>
            </a:r>
          </a:p>
          <a:p>
            <a:pPr marL="108000">
              <a:spcBef>
                <a:spcPts val="1403"/>
              </a:spcBef>
              <a:buClr>
                <a:srgbClr val="77CAEE"/>
              </a:buClr>
              <a:buSzPct val="45000"/>
            </a:pP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1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2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 ситуационные задачи по </a:t>
            </a:r>
            <a:r>
              <a:rPr lang="ru-RU" sz="2200" b="1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12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 вопросов каждая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  <a:ea typeface="Times New Roman"/>
              </a:rPr>
              <a:t>;</a:t>
            </a:r>
          </a:p>
          <a:p>
            <a:pPr marL="108000">
              <a:spcBef>
                <a:spcPts val="1403"/>
              </a:spcBef>
              <a:buClr>
                <a:srgbClr val="77CAEE"/>
              </a:buClr>
              <a:buSzPct val="45000"/>
            </a:pP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 не более </a:t>
            </a:r>
            <a:r>
              <a:rPr lang="ru-RU" sz="2200" b="1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30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 минут на одну задачу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  <a:ea typeface="Times New Roman"/>
              </a:rPr>
              <a:t>;</a:t>
            </a:r>
          </a:p>
          <a:p>
            <a:pPr marL="108000">
              <a:spcBef>
                <a:spcPts val="1403"/>
              </a:spcBef>
              <a:buClr>
                <a:srgbClr val="77CAEE"/>
              </a:buClr>
              <a:buSzPct val="45000"/>
            </a:pP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1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70% </a:t>
            </a:r>
            <a:r>
              <a:rPr lang="ru-RU" sz="220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и более от общего числа баллов = сдано;</a:t>
            </a:r>
            <a:endParaRPr lang="ru-RU" sz="220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800" y="107429"/>
            <a:ext cx="9360000" cy="1246680"/>
          </a:xfrm>
        </p:spPr>
        <p:txBody>
          <a:bodyPr/>
          <a:lstStyle/>
          <a:p>
            <a:pPr algn="ctr"/>
            <a:r>
              <a:rPr lang="ru-RU" sz="3200" b="1" strike="noStrike" spc="-1" dirty="0" smtClean="0">
                <a:solidFill>
                  <a:srgbClr val="FFFFFF"/>
                </a:solidFill>
                <a:latin typeface="Calibri" pitchFamily="34" charset="0"/>
              </a:rPr>
              <a:t>Решение ситуационных задач: </a:t>
            </a:r>
            <a:br>
              <a:rPr lang="ru-RU" sz="3200" b="1" strike="noStrike" spc="-1" dirty="0" smtClean="0">
                <a:solidFill>
                  <a:srgbClr val="FFFFFF"/>
                </a:solidFill>
                <a:latin typeface="Calibri" pitchFamily="34" charset="0"/>
              </a:rPr>
            </a:br>
            <a:r>
              <a:rPr lang="ru-RU" sz="3200" b="1" strike="noStrike" spc="-1" dirty="0" smtClean="0">
                <a:solidFill>
                  <a:srgbClr val="FFFFFF"/>
                </a:solidFill>
                <a:latin typeface="Calibri" pitchFamily="34" charset="0"/>
              </a:rPr>
              <a:t>третий этап аккредитации</a:t>
            </a:r>
            <a:r>
              <a:rPr lang="ru-RU" sz="3200" b="0" strike="noStrike" spc="-1" dirty="0" smtClean="0">
                <a:solidFill>
                  <a:srgbClr val="FFFFFF"/>
                </a:solidFill>
                <a:latin typeface="Calibri" pitchFamily="34" charset="0"/>
              </a:rPr>
              <a:t/>
            </a:r>
            <a:br>
              <a:rPr lang="ru-RU" sz="3200" b="0" strike="noStrike" spc="-1" dirty="0" smtClean="0">
                <a:solidFill>
                  <a:srgbClr val="FFFFFF"/>
                </a:solidFill>
                <a:latin typeface="Calibri" pitchFamily="34" charset="0"/>
              </a:rPr>
            </a:br>
            <a:r>
              <a:rPr lang="ru-RU" b="0" strike="noStrike" spc="-1" dirty="0" smtClean="0">
                <a:solidFill>
                  <a:srgbClr val="009BDD"/>
                </a:solidFill>
                <a:latin typeface="Calibri" pitchFamily="34" charset="0"/>
              </a:rPr>
              <a:t/>
            </a:r>
            <a:br>
              <a:rPr lang="ru-RU" b="0" strike="noStrike" spc="-1" dirty="0" smtClean="0">
                <a:solidFill>
                  <a:srgbClr val="009BDD"/>
                </a:solidFill>
                <a:latin typeface="Calibri" pitchFamily="34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sz="2200" b="1" dirty="0" smtClean="0"/>
          </a:p>
          <a:p>
            <a:endParaRPr lang="ru-RU" sz="2200" b="1" dirty="0"/>
          </a:p>
          <a:p>
            <a:endParaRPr lang="ru-RU" sz="2200" b="1" dirty="0" smtClean="0"/>
          </a:p>
          <a:p>
            <a:endParaRPr lang="ru-RU" sz="2200" b="1" dirty="0"/>
          </a:p>
          <a:p>
            <a:endParaRPr lang="ru-RU" sz="2200" b="1" dirty="0" smtClean="0"/>
          </a:p>
          <a:p>
            <a:endParaRPr lang="ru-RU" sz="2200" b="1" dirty="0"/>
          </a:p>
          <a:p>
            <a:pPr algn="ctr"/>
            <a:r>
              <a:rPr lang="ru-RU" sz="2200" b="1" dirty="0" smtClean="0"/>
              <a:t>Статистически 3 этап аккредитации самый сложный.</a:t>
            </a:r>
            <a:endParaRPr lang="ru-RU" sz="2200" b="1" dirty="0"/>
          </a:p>
        </p:txBody>
      </p:sp>
      <p:graphicFrame>
        <p:nvGraphicFramePr>
          <p:cNvPr id="4" name="Объект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40146031"/>
              </p:ext>
            </p:extLst>
          </p:nvPr>
        </p:nvGraphicFramePr>
        <p:xfrm>
          <a:off x="359792" y="2339677"/>
          <a:ext cx="460851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728442929"/>
              </p:ext>
            </p:extLst>
          </p:nvPr>
        </p:nvGraphicFramePr>
        <p:xfrm>
          <a:off x="5184328" y="2411685"/>
          <a:ext cx="4608512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190140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Box 149"/>
          <p:cNvSpPr txBox="1"/>
          <p:nvPr/>
        </p:nvSpPr>
        <p:spPr>
          <a:xfrm>
            <a:off x="360000" y="46080"/>
            <a:ext cx="9360000" cy="1024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>
                <a:solidFill>
                  <a:srgbClr val="FFFFFF"/>
                </a:solidFill>
                <a:latin typeface="Calibri" pitchFamily="34" charset="0"/>
              </a:rPr>
              <a:t>Неудовлетворительные результаты </a:t>
            </a:r>
            <a:r>
              <a:rPr sz="3200" dirty="0">
                <a:latin typeface="Calibri" pitchFamily="34" charset="0"/>
              </a:rPr>
              <a:t/>
            </a:r>
            <a:br>
              <a:rPr sz="3200" dirty="0">
                <a:latin typeface="Calibri" pitchFamily="34" charset="0"/>
              </a:rPr>
            </a:br>
            <a:r>
              <a:rPr lang="ru-RU" sz="3200" b="1" strike="noStrike" spc="-1" dirty="0">
                <a:solidFill>
                  <a:srgbClr val="FFFFFF"/>
                </a:solidFill>
                <a:latin typeface="Calibri" pitchFamily="34" charset="0"/>
              </a:rPr>
              <a:t>по итогам этапа</a:t>
            </a:r>
            <a:endParaRPr lang="ru-RU" sz="3200" b="0" strike="noStrike" spc="-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0" y="899517"/>
            <a:ext cx="9793088" cy="522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000" b="0" strike="noStrike" spc="-1" dirty="0" smtClean="0">
              <a:solidFill>
                <a:srgbClr val="000000"/>
              </a:solidFill>
              <a:latin typeface="Times New Roman"/>
            </a:endParaRPr>
          </a:p>
          <a:p>
            <a:pPr marL="432000" indent="-324000" algn="just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</a:rPr>
              <a:t>На 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</a:rPr>
              <a:t>прохождение каждого этапа дается три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</a:rPr>
              <a:t>попытки (одна в сутки);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 algn="just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</a:rPr>
              <a:t>Результаты размещаются на сайте Учреждения в день завершения каждого этапа;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 algn="just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strike="noStrike" spc="-1" dirty="0" smtClean="0">
                <a:latin typeface="Calibri" pitchFamily="34" charset="0"/>
              </a:rPr>
              <a:t>Результаты </a:t>
            </a:r>
            <a:r>
              <a:rPr lang="ru-RU" sz="2200" strike="noStrike" spc="-1" dirty="0">
                <a:latin typeface="Calibri" pitchFamily="34" charset="0"/>
              </a:rPr>
              <a:t>объявляются </a:t>
            </a:r>
            <a:r>
              <a:rPr lang="ru-RU" sz="2200" strike="noStrike" spc="-1" dirty="0" smtClean="0">
                <a:latin typeface="Calibri" pitchFamily="34" charset="0"/>
              </a:rPr>
              <a:t>сразу </a:t>
            </a:r>
            <a:r>
              <a:rPr lang="ru-RU" sz="2200" strike="noStrike" spc="-1" dirty="0">
                <a:latin typeface="Calibri" pitchFamily="34" charset="0"/>
              </a:rPr>
              <a:t>после прохождения </a:t>
            </a:r>
            <a:r>
              <a:rPr lang="ru-RU" sz="2200" strike="noStrike" spc="-1" dirty="0" smtClean="0">
                <a:latin typeface="Calibri" pitchFamily="34" charset="0"/>
              </a:rPr>
              <a:t>этапа        сразу назначается дата </a:t>
            </a:r>
            <a:r>
              <a:rPr lang="ru-RU" sz="2200" spc="-1" dirty="0" smtClean="0">
                <a:latin typeface="Calibri" pitchFamily="34" charset="0"/>
              </a:rPr>
              <a:t>повторной попытки</a:t>
            </a:r>
            <a:r>
              <a:rPr lang="ru-RU" sz="2200" strike="noStrike" spc="-1" dirty="0" smtClean="0">
                <a:solidFill>
                  <a:srgbClr val="000000"/>
                </a:solidFill>
                <a:latin typeface="Calibri" pitchFamily="34" charset="0"/>
              </a:rPr>
              <a:t>;</a:t>
            </a:r>
            <a:endParaRPr lang="ru-RU" sz="220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 algn="just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strike="noStrike" spc="-1" dirty="0" smtClean="0">
                <a:solidFill>
                  <a:srgbClr val="000000"/>
                </a:solidFill>
                <a:latin typeface="Calibri" pitchFamily="34" charset="0"/>
              </a:rPr>
              <a:t>Неявка </a:t>
            </a:r>
            <a:r>
              <a:rPr lang="ru-RU" sz="2200" strike="noStrike" spc="-1" dirty="0">
                <a:solidFill>
                  <a:srgbClr val="000000"/>
                </a:solidFill>
                <a:latin typeface="Calibri" pitchFamily="34" charset="0"/>
              </a:rPr>
              <a:t>на этап без уважительной </a:t>
            </a:r>
            <a:r>
              <a:rPr lang="ru-RU" sz="2200" strike="noStrike" spc="-1" dirty="0" smtClean="0">
                <a:solidFill>
                  <a:srgbClr val="000000"/>
                </a:solidFill>
                <a:latin typeface="Calibri" pitchFamily="34" charset="0"/>
              </a:rPr>
              <a:t>причины         оценка </a:t>
            </a:r>
            <a:r>
              <a:rPr lang="ru-RU" sz="2200" strike="noStrike" spc="-1" dirty="0">
                <a:solidFill>
                  <a:srgbClr val="000000"/>
                </a:solidFill>
                <a:latin typeface="Calibri" pitchFamily="34" charset="0"/>
              </a:rPr>
              <a:t>«не сдано» по текущей попытке. </a:t>
            </a:r>
            <a:r>
              <a:rPr lang="ru-RU" sz="2200" strike="noStrike" spc="-1" dirty="0" smtClean="0">
                <a:solidFill>
                  <a:srgbClr val="000000"/>
                </a:solidFill>
                <a:latin typeface="Calibri" pitchFamily="34" charset="0"/>
              </a:rPr>
              <a:t>Единственная</a:t>
            </a:r>
            <a:r>
              <a:rPr lang="ru-RU" sz="2200" b="1" strike="noStrike" spc="-1" dirty="0" smtClean="0">
                <a:solidFill>
                  <a:srgbClr val="000000"/>
                </a:solidFill>
                <a:latin typeface="Calibri" pitchFamily="34" charset="0"/>
              </a:rPr>
              <a:t> уважительная причина </a:t>
            </a:r>
            <a:r>
              <a:rPr lang="ru-RU" sz="2200" strike="noStrike" spc="-1" dirty="0" smtClean="0">
                <a:solidFill>
                  <a:srgbClr val="000000"/>
                </a:solidFill>
                <a:latin typeface="Calibri" pitchFamily="34" charset="0"/>
              </a:rPr>
              <a:t>– наличие </a:t>
            </a:r>
            <a:r>
              <a:rPr lang="ru-RU" sz="2200" b="1" strike="noStrike" spc="-1" dirty="0" smtClean="0">
                <a:solidFill>
                  <a:srgbClr val="000000"/>
                </a:solidFill>
                <a:latin typeface="Calibri" pitchFamily="34" charset="0"/>
              </a:rPr>
              <a:t>больничного листа;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 algn="just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</a:rPr>
              <a:t>Лицо, не прошедшее любой из этапов, признается не прошедшим аккредитацию. Повторный допуск к процедуре можно получить</a:t>
            </a:r>
            <a:r>
              <a:rPr lang="ru-RU" sz="2200" b="1" strike="noStrike" spc="-1" dirty="0">
                <a:solidFill>
                  <a:srgbClr val="000000"/>
                </a:solidFill>
                <a:latin typeface="Calibri" pitchFamily="34" charset="0"/>
              </a:rPr>
              <a:t> не ранее, чем через месяц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</a:rPr>
              <a:t>.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</a:rPr>
              <a:t>Все 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</a:rPr>
              <a:t>этапы необходимо пройти заново.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200" b="0" strike="noStrike" spc="-1" dirty="0">
              <a:solidFill>
                <a:srgbClr val="009BDD"/>
              </a:solidFill>
              <a:latin typeface="Arial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200" b="0" strike="noStrike" spc="-1" dirty="0">
              <a:solidFill>
                <a:srgbClr val="009BDD"/>
              </a:solidFill>
              <a:latin typeface="Arial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200" b="0" strike="noStrike" spc="-1" dirty="0">
              <a:solidFill>
                <a:srgbClr val="009BDD"/>
              </a:solidFill>
              <a:latin typeface="Arial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8136656" y="2771725"/>
            <a:ext cx="703495" cy="288032"/>
          </a:xfrm>
          <a:custGeom>
            <a:avLst/>
            <a:gdLst/>
            <a:ahLst/>
            <a:cxnLst/>
            <a:rect l="0" t="0" r="r" b="b"/>
            <a:pathLst>
              <a:path w="1502" h="803">
                <a:moveTo>
                  <a:pt x="0" y="200"/>
                </a:moveTo>
                <a:lnTo>
                  <a:pt x="1125" y="200"/>
                </a:lnTo>
                <a:lnTo>
                  <a:pt x="1125" y="0"/>
                </a:lnTo>
                <a:lnTo>
                  <a:pt x="1501" y="401"/>
                </a:lnTo>
                <a:lnTo>
                  <a:pt x="1125" y="802"/>
                </a:lnTo>
                <a:lnTo>
                  <a:pt x="1125" y="601"/>
                </a:lnTo>
                <a:lnTo>
                  <a:pt x="0" y="601"/>
                </a:lnTo>
                <a:lnTo>
                  <a:pt x="0" y="200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Полилиния 4"/>
          <p:cNvSpPr/>
          <p:nvPr/>
        </p:nvSpPr>
        <p:spPr>
          <a:xfrm>
            <a:off x="5616376" y="3635821"/>
            <a:ext cx="415463" cy="288032"/>
          </a:xfrm>
          <a:custGeom>
            <a:avLst/>
            <a:gdLst/>
            <a:ahLst/>
            <a:cxnLst/>
            <a:rect l="0" t="0" r="r" b="b"/>
            <a:pathLst>
              <a:path w="1502" h="803">
                <a:moveTo>
                  <a:pt x="0" y="200"/>
                </a:moveTo>
                <a:lnTo>
                  <a:pt x="1125" y="200"/>
                </a:lnTo>
                <a:lnTo>
                  <a:pt x="1125" y="0"/>
                </a:lnTo>
                <a:lnTo>
                  <a:pt x="1501" y="401"/>
                </a:lnTo>
                <a:lnTo>
                  <a:pt x="1125" y="802"/>
                </a:lnTo>
                <a:lnTo>
                  <a:pt x="1125" y="601"/>
                </a:lnTo>
                <a:lnTo>
                  <a:pt x="0" y="601"/>
                </a:lnTo>
                <a:lnTo>
                  <a:pt x="0" y="200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Прямоугольник 151"/>
          <p:cNvSpPr/>
          <p:nvPr/>
        </p:nvSpPr>
        <p:spPr>
          <a:xfrm>
            <a:off x="6480000" y="4353840"/>
            <a:ext cx="3235680" cy="2306160"/>
          </a:xfrm>
          <a:prstGeom prst="rect">
            <a:avLst/>
          </a:pr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3" name="TextBox 152"/>
          <p:cNvSpPr txBox="1"/>
          <p:nvPr/>
        </p:nvSpPr>
        <p:spPr>
          <a:xfrm>
            <a:off x="360000" y="239400"/>
            <a:ext cx="9360000" cy="63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>
                <a:solidFill>
                  <a:srgbClr val="FFFFFF"/>
                </a:solidFill>
                <a:latin typeface="Arial"/>
              </a:rPr>
              <a:t>Итоги аккредитации</a:t>
            </a:r>
            <a:endParaRPr lang="ru-RU" sz="320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359792" y="1043533"/>
            <a:ext cx="9360000" cy="30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</a:rPr>
              <a:t>Результаты аккредитации размещаются на сайте Учреждения не позднее 2 рабочих дней со дня последнего этапа.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 err="1">
                <a:solidFill>
                  <a:srgbClr val="000000"/>
                </a:solidFill>
                <a:latin typeface="Calibri" pitchFamily="34" charset="0"/>
              </a:rPr>
              <a:t>Антикоррупционная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</a:rPr>
              <a:t> политика: 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единая государственная информационная система в сфере здравоохранения (ЕГИЗС, статьи 92-93 323-ФЗ);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1" u="sng" strike="noStrike" spc="-1" dirty="0" smtClean="0">
                <a:solidFill>
                  <a:srgbClr val="FF0000"/>
                </a:solidFill>
                <a:uFillTx/>
                <a:latin typeface="Calibri" pitchFamily="34" charset="0"/>
                <a:ea typeface="Times New Roman"/>
              </a:rPr>
              <a:t>Для </a:t>
            </a:r>
            <a:r>
              <a:rPr lang="ru-RU" sz="2200" b="1" u="sng" strike="noStrike" spc="-1" dirty="0">
                <a:solidFill>
                  <a:srgbClr val="FF0000"/>
                </a:solidFill>
                <a:uFillTx/>
                <a:latin typeface="Calibri" pitchFamily="34" charset="0"/>
                <a:ea typeface="Times New Roman"/>
              </a:rPr>
              <a:t>осуществления профессиональной деятельности не требуется получение выписки из итогового протокола заседания аккредитационной комиссии и (или) свидетельства об аккредитации на бумажном носителе или в цифровом </a:t>
            </a:r>
            <a:r>
              <a:rPr lang="ru-RU" sz="2200" b="1" u="sng" spc="-1" dirty="0" smtClean="0">
                <a:solidFill>
                  <a:srgbClr val="FF0000"/>
                </a:solidFill>
                <a:latin typeface="Calibri" pitchFamily="34" charset="0"/>
                <a:ea typeface="Times New Roman"/>
              </a:rPr>
              <a:t>формате (ст. 69 323-ФЗ).</a:t>
            </a:r>
            <a:endParaRPr lang="ru-RU" sz="2200" b="0" strike="noStrike" spc="-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215776" y="4139877"/>
            <a:ext cx="6120000" cy="2433240"/>
          </a:xfrm>
          <a:prstGeom prst="rect">
            <a:avLst/>
          </a:prstGeom>
          <a:noFill/>
          <a:ln w="18000">
            <a:noFill/>
          </a:ln>
        </p:spPr>
        <p:txBody>
          <a:bodyPr lIns="90000" tIns="45000" rIns="90000" bIns="45000">
            <a:noAutofit/>
          </a:bodyPr>
          <a:lstStyle/>
          <a:p>
            <a:pPr marL="432000" indent="-324000">
              <a:lnSpc>
                <a:spcPct val="100000"/>
              </a:lnSpc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При 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необходимости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получить 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документ о прохождении аккредитации специалист обращается в Министерство здравоохранения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  <a:ea typeface="Times New Roman"/>
              </a:rPr>
              <a:t>РФ с 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личным заявлением. </a:t>
            </a:r>
            <a:endParaRPr lang="ru-RU" sz="2200" b="0" strike="noStrike" spc="-1" dirty="0">
              <a:latin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Предусмотрена возможность получения выписки через </a:t>
            </a:r>
            <a:r>
              <a:rPr lang="ru-RU" sz="2200" b="1" strike="noStrike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портал Государственных услуг.</a:t>
            </a:r>
            <a:endParaRPr lang="ru-RU" sz="2200" b="0" strike="noStrike" spc="-1" dirty="0">
              <a:latin typeface="Calibri" pitchFamily="34" charset="0"/>
            </a:endParaRPr>
          </a:p>
        </p:txBody>
      </p:sp>
      <p:pic>
        <p:nvPicPr>
          <p:cNvPr id="156" name="Рисунок 155"/>
          <p:cNvPicPr/>
          <p:nvPr/>
        </p:nvPicPr>
        <p:blipFill>
          <a:blip r:embed="rId2" cstate="print"/>
          <a:stretch/>
        </p:blipFill>
        <p:spPr>
          <a:xfrm>
            <a:off x="6660000" y="4448160"/>
            <a:ext cx="2880000" cy="2052720"/>
          </a:xfrm>
          <a:prstGeom prst="rect">
            <a:avLst/>
          </a:prstGeom>
          <a:ln w="1800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Прямоугольник 156"/>
          <p:cNvSpPr/>
          <p:nvPr/>
        </p:nvSpPr>
        <p:spPr>
          <a:xfrm>
            <a:off x="1871960" y="4643933"/>
            <a:ext cx="6840760" cy="1999571"/>
          </a:xfrm>
          <a:prstGeom prst="rect">
            <a:avLst/>
          </a:pr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8" name="TextBox 157"/>
          <p:cNvSpPr txBox="1"/>
          <p:nvPr/>
        </p:nvSpPr>
        <p:spPr>
          <a:xfrm>
            <a:off x="360000" y="239400"/>
            <a:ext cx="9360000" cy="63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 smtClean="0">
                <a:solidFill>
                  <a:srgbClr val="FFFFFF"/>
                </a:solidFill>
                <a:latin typeface="Calibri" pitchFamily="34" charset="0"/>
              </a:rPr>
              <a:t>Выводы</a:t>
            </a:r>
            <a:endParaRPr lang="ru-RU" sz="3200" b="0" strike="noStrike" spc="-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359792" y="1187549"/>
            <a:ext cx="9360000" cy="3060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lnSpc>
                <a:spcPct val="115000"/>
              </a:lnSpc>
              <a:spcAft>
                <a:spcPts val="1001"/>
              </a:spcAft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 smtClean="0">
                <a:latin typeface="Calibri" pitchFamily="34" charset="0"/>
                <a:ea typeface="Times New Roman"/>
              </a:rPr>
              <a:t>Согласно Приказу 1179Н</a:t>
            </a:r>
            <a:r>
              <a:rPr lang="ru-RU" sz="2400" b="1" strike="noStrike" spc="-1" dirty="0" smtClean="0">
                <a:latin typeface="Calibri" pitchFamily="34" charset="0"/>
                <a:ea typeface="Times New Roman"/>
              </a:rPr>
              <a:t>, специалисты, которые на сегодняшний день работают по специальности без сертификата специалиста или свидетельства об аккредитации, должны в срок до 1 июля 2022 года пройти аккредитацию</a:t>
            </a:r>
            <a:r>
              <a:rPr lang="ru-RU" sz="2400" b="0" strike="noStrike" spc="-1" dirty="0" smtClean="0">
                <a:latin typeface="Calibri" pitchFamily="34" charset="0"/>
                <a:ea typeface="Times New Roman"/>
              </a:rPr>
              <a:t>. С  1 июля допуск к профессиональной деятельности без указанных документов будет прекращен.</a:t>
            </a:r>
          </a:p>
          <a:p>
            <a:pPr marL="432000" indent="-324000">
              <a:lnSpc>
                <a:spcPct val="115000"/>
              </a:lnSpc>
              <a:spcAft>
                <a:spcPts val="1001"/>
              </a:spcAft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spc="-1" dirty="0">
                <a:solidFill>
                  <a:srgbClr val="000000"/>
                </a:solidFill>
                <a:latin typeface="Calibri" pitchFamily="34" charset="0"/>
                <a:ea typeface="Times New Roman"/>
              </a:rPr>
              <a:t>Ключевой источник информации для подготовки к аккредитации – сайт Федерального методического центра аккредитации – </a:t>
            </a:r>
            <a:r>
              <a:rPr lang="en-US" sz="2400" b="1" u="sng" spc="-1" dirty="0" err="1" smtClean="0">
                <a:solidFill>
                  <a:schemeClr val="tx2"/>
                </a:solidFill>
                <a:latin typeface="Calibri" pitchFamily="34" charset="0"/>
                <a:ea typeface="Times New Roman"/>
              </a:rPr>
              <a:t>fmza</a:t>
            </a:r>
            <a:r>
              <a:rPr lang="ru-RU" sz="2400" b="1" u="sng" spc="-1" dirty="0">
                <a:solidFill>
                  <a:schemeClr val="tx2"/>
                </a:solidFill>
                <a:latin typeface="Calibri" pitchFamily="34" charset="0"/>
                <a:ea typeface="Times New Roman"/>
              </a:rPr>
              <a:t>.</a:t>
            </a:r>
            <a:r>
              <a:rPr lang="en-US" sz="2400" b="1" u="sng" spc="-1" dirty="0" err="1">
                <a:solidFill>
                  <a:schemeClr val="tx2"/>
                </a:solidFill>
                <a:latin typeface="Calibri" pitchFamily="34" charset="0"/>
                <a:ea typeface="Times New Roman"/>
              </a:rPr>
              <a:t>ru</a:t>
            </a:r>
            <a:r>
              <a:rPr lang="ru-RU" sz="2400" b="1" spc="-1" dirty="0">
                <a:solidFill>
                  <a:srgbClr val="FF0000"/>
                </a:solidFill>
                <a:latin typeface="Calibri" pitchFamily="34" charset="0"/>
                <a:ea typeface="Times New Roman"/>
              </a:rPr>
              <a:t> </a:t>
            </a:r>
            <a:endParaRPr lang="ru-RU" sz="2400" b="1" spc="-1" dirty="0">
              <a:solidFill>
                <a:srgbClr val="FF0000"/>
              </a:solidFill>
              <a:latin typeface="Calibri" pitchFamily="34" charset="0"/>
            </a:endParaRPr>
          </a:p>
          <a:p>
            <a:pPr marL="432000" indent="-324000">
              <a:lnSpc>
                <a:spcPct val="115000"/>
              </a:lnSpc>
              <a:spcAft>
                <a:spcPts val="1001"/>
              </a:spcAft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</a:endParaRPr>
          </a:p>
        </p:txBody>
      </p:sp>
      <p:pic>
        <p:nvPicPr>
          <p:cNvPr id="160" name="Рисунок 159"/>
          <p:cNvPicPr/>
          <p:nvPr/>
        </p:nvPicPr>
        <p:blipFill>
          <a:blip r:embed="rId2" cstate="print"/>
          <a:stretch/>
        </p:blipFill>
        <p:spPr>
          <a:xfrm>
            <a:off x="2556324" y="4824964"/>
            <a:ext cx="5436316" cy="1657080"/>
          </a:xfrm>
          <a:prstGeom prst="rect">
            <a:avLst/>
          </a:prstGeom>
          <a:ln w="1800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Box 161"/>
          <p:cNvSpPr txBox="1"/>
          <p:nvPr/>
        </p:nvSpPr>
        <p:spPr>
          <a:xfrm>
            <a:off x="360000" y="-65160"/>
            <a:ext cx="9360000" cy="1246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 smtClean="0">
                <a:solidFill>
                  <a:srgbClr val="FFFFFF"/>
                </a:solidFill>
                <a:latin typeface="Calibri" pitchFamily="34" charset="0"/>
              </a:rPr>
              <a:t>Предложения</a:t>
            </a:r>
            <a:endParaRPr lang="ru-RU" sz="3200" b="1" strike="noStrike" spc="-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360000" y="1619597"/>
            <a:ext cx="9360000" cy="479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 algn="just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</a:rPr>
              <a:t>Продолжить </a:t>
            </a:r>
            <a:r>
              <a:rPr lang="ru-RU" sz="2200" spc="-1" dirty="0" smtClean="0">
                <a:solidFill>
                  <a:srgbClr val="000000"/>
                </a:solidFill>
                <a:latin typeface="Calibri" pitchFamily="34" charset="0"/>
              </a:rPr>
              <a:t>деятельность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</a:rPr>
              <a:t>по разработке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</a:rPr>
              <a:t>плана образовательных мероприятий для 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</a:rPr>
              <a:t>подготовки специалистов ко всем этапам аккредитации;</a:t>
            </a:r>
            <a:endParaRPr lang="ru-RU" sz="22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 algn="just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strike="noStrike" spc="-1" dirty="0" smtClean="0">
                <a:solidFill>
                  <a:srgbClr val="000000"/>
                </a:solidFill>
                <a:latin typeface="Calibri" pitchFamily="34" charset="0"/>
              </a:rPr>
              <a:t>С </a:t>
            </a:r>
            <a:r>
              <a:rPr lang="ru-RU" sz="2200" strike="noStrike" spc="-1" dirty="0">
                <a:solidFill>
                  <a:srgbClr val="000000"/>
                </a:solidFill>
                <a:latin typeface="Calibri" pitchFamily="34" charset="0"/>
              </a:rPr>
              <a:t>целью составления графика этапов для летнего потока ПА и внесения данных о потенциальных аккредитуемых в </a:t>
            </a:r>
            <a:r>
              <a:rPr lang="ru-RU" sz="2200" strike="noStrike" spc="-1" dirty="0" err="1">
                <a:solidFill>
                  <a:srgbClr val="000000"/>
                </a:solidFill>
                <a:latin typeface="Calibri" pitchFamily="34" charset="0"/>
              </a:rPr>
              <a:t>аккредитационную</a:t>
            </a:r>
            <a:r>
              <a:rPr lang="ru-RU" sz="2200" strike="noStrike" spc="-1" dirty="0">
                <a:solidFill>
                  <a:srgbClr val="000000"/>
                </a:solidFill>
                <a:latin typeface="Calibri" pitchFamily="34" charset="0"/>
              </a:rPr>
              <a:t> систему, </a:t>
            </a:r>
            <a:r>
              <a:rPr lang="ru-RU" sz="2200" strike="noStrike" spc="-1" dirty="0" smtClean="0">
                <a:solidFill>
                  <a:srgbClr val="000000"/>
                </a:solidFill>
                <a:latin typeface="Calibri" pitchFamily="34" charset="0"/>
              </a:rPr>
              <a:t>осуществлять </a:t>
            </a:r>
            <a:r>
              <a:rPr lang="ru-RU" sz="2200" b="1" strike="noStrike" spc="-1" dirty="0" smtClean="0">
                <a:solidFill>
                  <a:srgbClr val="000000"/>
                </a:solidFill>
                <a:latin typeface="Calibri" pitchFamily="34" charset="0"/>
              </a:rPr>
              <a:t>прием </a:t>
            </a:r>
            <a:r>
              <a:rPr lang="ru-RU" sz="2200" b="1" strike="noStrike" spc="-1" dirty="0">
                <a:solidFill>
                  <a:srgbClr val="000000"/>
                </a:solidFill>
                <a:latin typeface="Calibri" pitchFamily="34" charset="0"/>
              </a:rPr>
              <a:t>документов </a:t>
            </a:r>
            <a:r>
              <a:rPr lang="ru-RU" sz="2200" b="1" strike="noStrike" spc="-1" dirty="0" smtClean="0">
                <a:solidFill>
                  <a:srgbClr val="000000"/>
                </a:solidFill>
                <a:latin typeface="Calibri" pitchFamily="34" charset="0"/>
              </a:rPr>
              <a:t>с </a:t>
            </a:r>
            <a:r>
              <a:rPr lang="ru-RU" sz="2200" b="1" strike="noStrike" spc="-1" dirty="0">
                <a:solidFill>
                  <a:srgbClr val="000000"/>
                </a:solidFill>
                <a:latin typeface="Calibri" pitchFamily="34" charset="0"/>
              </a:rPr>
              <a:t>01.05.2022. </a:t>
            </a:r>
            <a:endParaRPr lang="ru-RU" sz="2200" b="1" strike="noStrike" spc="-1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432000" indent="-324000" algn="just">
              <a:spcBef>
                <a:spcPts val="1403"/>
              </a:spcBef>
              <a:buClr>
                <a:srgbClr val="77CAEE"/>
              </a:buClr>
              <a:buSzPct val="45000"/>
            </a:pPr>
            <a:r>
              <a:rPr lang="ru-RU" sz="2200" spc="-1" dirty="0" smtClean="0">
                <a:solidFill>
                  <a:srgbClr val="000000"/>
                </a:solidFill>
                <a:latin typeface="Calibri"/>
              </a:rPr>
              <a:t>     (понедельник-пятница, 08:13-16:12, обед 12:30-13:00)</a:t>
            </a:r>
            <a:endParaRPr lang="ru-RU" sz="2200" b="1" strike="noStrike" spc="-1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432000" indent="-324000" algn="just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spc="-1" dirty="0" smtClean="0">
                <a:solidFill>
                  <a:srgbClr val="000000"/>
                </a:solidFill>
                <a:latin typeface="Calibri" pitchFamily="34" charset="0"/>
              </a:rPr>
              <a:t>В</a:t>
            </a:r>
            <a:r>
              <a:rPr lang="ru-RU" sz="2200" strike="noStrike" spc="-1" dirty="0" smtClean="0">
                <a:solidFill>
                  <a:srgbClr val="000000"/>
                </a:solidFill>
                <a:latin typeface="Calibri" pitchFamily="34" charset="0"/>
              </a:rPr>
              <a:t>ыпускникам </a:t>
            </a:r>
            <a:r>
              <a:rPr lang="ru-RU" sz="2200" strike="noStrike" spc="-1" dirty="0">
                <a:solidFill>
                  <a:srgbClr val="000000"/>
                </a:solidFill>
                <a:latin typeface="Calibri" pitchFamily="34" charset="0"/>
              </a:rPr>
              <a:t>заблаговременно подавать </a:t>
            </a:r>
            <a:r>
              <a:rPr lang="ru-RU" sz="2200" strike="noStrike" spc="-1" dirty="0" smtClean="0">
                <a:solidFill>
                  <a:srgbClr val="000000"/>
                </a:solidFill>
                <a:latin typeface="Calibri" pitchFamily="34" charset="0"/>
              </a:rPr>
              <a:t>документы (диплом </a:t>
            </a:r>
            <a:r>
              <a:rPr lang="ru-RU" sz="2200" strike="noStrike" spc="-1" dirty="0">
                <a:solidFill>
                  <a:srgbClr val="000000"/>
                </a:solidFill>
                <a:latin typeface="Calibri" pitchFamily="34" charset="0"/>
              </a:rPr>
              <a:t>предоставляется позже </a:t>
            </a:r>
            <a:r>
              <a:rPr lang="ru-RU" sz="2200" strike="noStrike" spc="-1" dirty="0" smtClean="0">
                <a:solidFill>
                  <a:srgbClr val="000000"/>
                </a:solidFill>
                <a:latin typeface="Calibri" pitchFamily="34" charset="0"/>
              </a:rPr>
              <a:t>отдельно);</a:t>
            </a:r>
            <a:endParaRPr lang="ru-RU" sz="220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 algn="just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</a:rPr>
              <a:t>Сотрудникам Учреждения оказывать 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 pitchFamily="34" charset="0"/>
              </a:rPr>
              <a:t>консультативную помощь по вопросам аккредитации в рамках своей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Calibri" pitchFamily="34" charset="0"/>
              </a:rPr>
              <a:t>компетенции;</a:t>
            </a:r>
          </a:p>
          <a:p>
            <a:pPr marL="432000" indent="-324000" algn="just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200" b="1" strike="noStrike" spc="-1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287784" y="1547589"/>
            <a:ext cx="9576232" cy="4799880"/>
          </a:xfrm>
        </p:spPr>
        <p:txBody>
          <a:bodyPr/>
          <a:lstStyle/>
          <a:p>
            <a:pPr marL="432000" marR="0" lvl="0" indent="-324000" algn="ctr" defTabSz="914400" rtl="0" eaLnBrk="1" fontAlgn="auto" latinLnBrk="0" hangingPunct="1">
              <a:lnSpc>
                <a:spcPct val="100000"/>
              </a:lnSpc>
              <a:spcBef>
                <a:spcPts val="1403"/>
              </a:spcBef>
              <a:spcAft>
                <a:spcPts val="0"/>
              </a:spcAft>
              <a:buClr>
                <a:srgbClr val="77CAEE"/>
              </a:buClr>
              <a:buSzPct val="45000"/>
              <a:buFontTx/>
              <a:buNone/>
              <a:tabLst/>
              <a:defRPr/>
            </a:pPr>
            <a:endParaRPr lang="ru-RU" sz="2400" b="1" kern="1200" spc="-1" dirty="0">
              <a:solidFill>
                <a:srgbClr val="000000"/>
              </a:solidFill>
              <a:latin typeface="Calibri" pitchFamily="34" charset="0"/>
            </a:endParaRPr>
          </a:p>
          <a:p>
            <a:pPr marL="432000" marR="0" lvl="0" indent="-324000" algn="ctr" defTabSz="914400" rtl="0" eaLnBrk="1" fontAlgn="auto" latinLnBrk="0" hangingPunct="1">
              <a:lnSpc>
                <a:spcPct val="100000"/>
              </a:lnSpc>
              <a:spcBef>
                <a:spcPts val="1403"/>
              </a:spcBef>
              <a:spcAft>
                <a:spcPts val="0"/>
              </a:spcAft>
              <a:buClr>
                <a:srgbClr val="77CAEE"/>
              </a:buClr>
              <a:buSzPct val="45000"/>
              <a:buFontTx/>
              <a:buNone/>
              <a:tabLst/>
              <a:defRPr/>
            </a:pPr>
            <a:r>
              <a:rPr kumimoji="0" lang="ru-RU" sz="28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</a:rPr>
              <a:t>Контакты специалистов по вопросам аккредитации:</a:t>
            </a:r>
          </a:p>
          <a:p>
            <a:pPr marL="432000" marR="0" lvl="0" indent="-324000" algn="ctr" defTabSz="914400" rtl="0" eaLnBrk="1" fontAlgn="auto" latinLnBrk="0" hangingPunct="1">
              <a:lnSpc>
                <a:spcPct val="100000"/>
              </a:lnSpc>
              <a:spcBef>
                <a:spcPts val="1403"/>
              </a:spcBef>
              <a:spcAft>
                <a:spcPts val="0"/>
              </a:spcAft>
              <a:buClr>
                <a:srgbClr val="77CAEE"/>
              </a:buClr>
              <a:buSzPct val="45000"/>
              <a:buFontTx/>
              <a:buNone/>
              <a:tabLst/>
              <a:defRPr/>
            </a:pPr>
            <a:endParaRPr kumimoji="0" lang="ru-RU" sz="2800" b="0" i="0" u="none" strike="noStrike" kern="1200" cap="none" spc="-1" normalizeH="0" baseline="0" noProof="0" dirty="0" smtClean="0">
              <a:ln>
                <a:noFill/>
              </a:ln>
              <a:solidFill>
                <a:srgbClr val="009BDD"/>
              </a:solidFill>
              <a:effectLst/>
              <a:uLnTx/>
              <a:uFillTx/>
              <a:latin typeface="Calibri" pitchFamily="34" charset="0"/>
            </a:endParaRPr>
          </a:p>
          <a:p>
            <a:pPr marL="432000" marR="0" lvl="0" indent="-324000" algn="ctr" defTabSz="914400" rtl="0" eaLnBrk="1" fontAlgn="auto" latinLnBrk="0" hangingPunct="1">
              <a:lnSpc>
                <a:spcPct val="100000"/>
              </a:lnSpc>
              <a:spcBef>
                <a:spcPts val="1403"/>
              </a:spcBef>
              <a:spcAft>
                <a:spcPts val="0"/>
              </a:spcAft>
              <a:buClr>
                <a:srgbClr val="77CAEE"/>
              </a:buClr>
              <a:buSzPct val="45000"/>
              <a:buFontTx/>
              <a:buNone/>
              <a:tabLst/>
              <a:defRPr/>
            </a:pPr>
            <a:r>
              <a:rPr kumimoji="0" lang="ru-RU" sz="28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</a:rPr>
              <a:t>8(8152) 52-21-20, </a:t>
            </a:r>
          </a:p>
          <a:p>
            <a:pPr marL="432000" marR="0" lvl="0" indent="-324000" algn="ctr" defTabSz="914400" rtl="0" eaLnBrk="1" fontAlgn="auto" latinLnBrk="0" hangingPunct="1">
              <a:lnSpc>
                <a:spcPct val="100000"/>
              </a:lnSpc>
              <a:spcBef>
                <a:spcPts val="1403"/>
              </a:spcBef>
              <a:spcAft>
                <a:spcPts val="0"/>
              </a:spcAft>
              <a:buClr>
                <a:srgbClr val="77CAEE"/>
              </a:buClr>
              <a:buSzPct val="45000"/>
              <a:buFontTx/>
              <a:buNone/>
              <a:tabLst/>
              <a:defRPr/>
            </a:pPr>
            <a:r>
              <a:rPr kumimoji="0" lang="ru-RU" sz="28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</a:rPr>
              <a:t>8(8152) 52-21-59, </a:t>
            </a:r>
          </a:p>
          <a:p>
            <a:pPr marL="432000" marR="0" lvl="0" indent="-324000" algn="ctr" defTabSz="914400" rtl="0" eaLnBrk="1" fontAlgn="auto" latinLnBrk="0" hangingPunct="1">
              <a:lnSpc>
                <a:spcPct val="100000"/>
              </a:lnSpc>
              <a:spcBef>
                <a:spcPts val="1403"/>
              </a:spcBef>
              <a:spcAft>
                <a:spcPts val="0"/>
              </a:spcAft>
              <a:buClr>
                <a:srgbClr val="77CAEE"/>
              </a:buClr>
              <a:buSzPct val="45000"/>
              <a:buFontTx/>
              <a:buNone/>
              <a:tabLst/>
              <a:defRPr/>
            </a:pPr>
            <a:r>
              <a:rPr kumimoji="0" lang="ru-RU" sz="28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</a:rPr>
              <a:t>8(8152) 26-30-33</a:t>
            </a:r>
          </a:p>
          <a:p>
            <a:pPr marL="432000" marR="0" lvl="0" indent="-324000" algn="ctr" defTabSz="914400" rtl="0" eaLnBrk="1" fontAlgn="auto" latinLnBrk="0" hangingPunct="1">
              <a:lnSpc>
                <a:spcPct val="100000"/>
              </a:lnSpc>
              <a:spcBef>
                <a:spcPts val="1403"/>
              </a:spcBef>
              <a:spcAft>
                <a:spcPts val="0"/>
              </a:spcAft>
              <a:buClr>
                <a:srgbClr val="77CAEE"/>
              </a:buClr>
              <a:buSzPct val="45000"/>
              <a:buFontTx/>
              <a:buNone/>
              <a:tabLst/>
              <a:defRPr/>
            </a:pPr>
            <a:endParaRPr kumimoji="0" lang="ru-RU" sz="2800" b="1" i="0" u="none" strike="noStrike" kern="1200" cap="none" spc="-1" normalizeH="0" baseline="0" noProof="0" dirty="0" smtClean="0">
              <a:ln>
                <a:noFill/>
              </a:ln>
              <a:solidFill>
                <a:srgbClr val="009BDD"/>
              </a:solidFill>
              <a:effectLst/>
              <a:uLnTx/>
              <a:uFillTx/>
              <a:latin typeface="Calibri" pitchFamily="34" charset="0"/>
            </a:endParaRPr>
          </a:p>
          <a:p>
            <a:pPr marL="432000" marR="0" lvl="0" indent="-324000" algn="ctr" defTabSz="914400" rtl="0" eaLnBrk="1" fontAlgn="auto" latinLnBrk="0" hangingPunct="1">
              <a:lnSpc>
                <a:spcPct val="100000"/>
              </a:lnSpc>
              <a:spcBef>
                <a:spcPts val="1403"/>
              </a:spcBef>
              <a:spcAft>
                <a:spcPts val="0"/>
              </a:spcAft>
              <a:buClr>
                <a:srgbClr val="77CAEE"/>
              </a:buClr>
              <a:buSzPct val="45000"/>
              <a:buFontTx/>
              <a:buNone/>
              <a:tabLst/>
              <a:defRPr/>
            </a:pPr>
            <a:r>
              <a:rPr kumimoji="0" lang="ru-RU" sz="28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</a:rPr>
              <a:t>- электронная почта </a:t>
            </a:r>
            <a:r>
              <a:rPr kumimoji="0" lang="ru-RU" sz="28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3465A4"/>
                </a:solidFill>
                <a:effectLst/>
                <a:uLnTx/>
                <a:uFillTx/>
                <a:latin typeface="Calibri" pitchFamily="34" charset="0"/>
              </a:rPr>
              <a:t>moupk@mail.ru</a:t>
            </a:r>
            <a:endParaRPr kumimoji="0" lang="ru-RU" sz="2800" b="0" i="0" u="none" strike="noStrike" kern="1200" cap="none" spc="-1" normalizeH="0" baseline="0" noProof="0" dirty="0" smtClean="0">
              <a:ln>
                <a:noFill/>
              </a:ln>
              <a:solidFill>
                <a:srgbClr val="009BDD"/>
              </a:solidFill>
              <a:effectLst/>
              <a:uLnTx/>
              <a:uFillTx/>
              <a:latin typeface="Calibri" pitchFamily="34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70186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87"/>
          <p:cNvSpPr txBox="1"/>
          <p:nvPr/>
        </p:nvSpPr>
        <p:spPr>
          <a:xfrm>
            <a:off x="360000" y="239400"/>
            <a:ext cx="9360000" cy="63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>
                <a:solidFill>
                  <a:schemeClr val="bg1"/>
                </a:solidFill>
                <a:latin typeface="Calibri" pitchFamily="34" charset="0"/>
              </a:rPr>
              <a:t>Нормативная база</a:t>
            </a:r>
            <a:r>
              <a:rPr lang="ru-RU" sz="3200" b="1" strike="noStrike" spc="-1" dirty="0">
                <a:solidFill>
                  <a:srgbClr val="FFFFFF"/>
                </a:solidFill>
                <a:latin typeface="Arial"/>
              </a:rPr>
              <a:t>	</a:t>
            </a:r>
            <a:endParaRPr lang="ru-RU" sz="320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359792" y="971525"/>
            <a:ext cx="9360000" cy="479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3200" b="0" strike="noStrike" spc="-1" dirty="0">
              <a:solidFill>
                <a:srgbClr val="009BDD"/>
              </a:solidFill>
              <a:latin typeface="Arial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1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Приказы Министерства здравоохранения Российской Федерации:</a:t>
            </a: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№ 1081Н от 22.11.2021 « Об утверждении положения об аккредитации специалистов</a:t>
            </a: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»;</a:t>
            </a: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№ 1179Н от 23.12.2021 «Об особенностях допуска физических лиц к осуществлению медицинской деятельности (или) фармацевтической деятельности без сертификата специалиста или прохождения аккредитации специалиста</a:t>
            </a: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...»;</a:t>
            </a: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1" u="sng" strike="noStrike" spc="-1" dirty="0">
                <a:solidFill>
                  <a:schemeClr val="tx2"/>
                </a:solidFill>
                <a:uFillTx/>
                <a:latin typeface="Calibri" pitchFamily="34" charset="0"/>
                <a:cs typeface="Calibri" pitchFamily="34" charset="0"/>
              </a:rPr>
              <a:t>fmza.ru</a:t>
            </a:r>
            <a:r>
              <a:rPr lang="ru-RU" sz="2400" b="1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ru-RU" sz="2400" b="1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Федеральный </a:t>
            </a:r>
            <a:r>
              <a:rPr lang="ru-RU" sz="2400" b="1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методический центр аккредитации</a:t>
            </a: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); </a:t>
            </a: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1" u="sng" strike="noStrike" spc="-1" dirty="0">
                <a:solidFill>
                  <a:schemeClr val="tx2"/>
                </a:solidFill>
                <a:uFillTx/>
                <a:latin typeface="Calibri" pitchFamily="34" charset="0"/>
                <a:cs typeface="Calibri" pitchFamily="34" charset="0"/>
              </a:rPr>
              <a:t>cpk51.ru</a:t>
            </a:r>
            <a:r>
              <a:rPr lang="ru-RU" sz="2400" b="1" strike="noStrike" spc="-1" dirty="0">
                <a:solidFill>
                  <a:srgbClr val="3465A4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1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(ГООАУ ДПО «МОЦПК СЗ</a:t>
            </a:r>
            <a:r>
              <a:rPr lang="ru-RU" sz="2400" b="1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»).</a:t>
            </a:r>
            <a:endParaRPr lang="ru-RU" sz="2400" b="1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503808" y="2987749"/>
            <a:ext cx="9360000" cy="1246680"/>
          </a:xfrm>
        </p:spPr>
        <p:txBody>
          <a:bodyPr/>
          <a:lstStyle/>
          <a:p>
            <a:pPr algn="ctr"/>
            <a:r>
              <a:rPr lang="ru-RU" sz="3200" b="1" dirty="0" smtClean="0"/>
              <a:t>Спасибо за внимание!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71561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Box 89"/>
          <p:cNvSpPr txBox="1"/>
          <p:nvPr/>
        </p:nvSpPr>
        <p:spPr>
          <a:xfrm>
            <a:off x="360000" y="-275040"/>
            <a:ext cx="9360000" cy="149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Подача документов в </a:t>
            </a:r>
            <a:r>
              <a:rPr lang="ru-RU" sz="3200" b="1" strike="noStrike" spc="-1" dirty="0" err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аккредитационную</a:t>
            </a:r>
            <a:r>
              <a:rPr lang="ru-RU" sz="3200" b="1" strike="noStrike" spc="-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комиссию</a:t>
            </a:r>
            <a:endParaRPr lang="ru-RU" sz="3200" b="0" strike="noStrike" spc="-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60000" y="683493"/>
            <a:ext cx="9540000" cy="519598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400" b="0" strike="noStrike" spc="-1" dirty="0" smtClean="0">
              <a:solidFill>
                <a:srgbClr val="009BDD"/>
              </a:solidFill>
              <a:latin typeface="Arial"/>
            </a:endParaRPr>
          </a:p>
          <a:p>
            <a:pPr marL="432000" indent="-324000" algn="ctr">
              <a:spcBef>
                <a:spcPts val="567"/>
              </a:spcBef>
              <a:buClr>
                <a:srgbClr val="77CAEE"/>
              </a:buClr>
              <a:buSzPct val="45000"/>
            </a:pP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    </a:t>
            </a:r>
            <a:r>
              <a:rPr lang="ru-RU" sz="2400" b="1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Прием документов по адресу: </a:t>
            </a:r>
          </a:p>
          <a:p>
            <a:pPr marL="432000" indent="-324000" algn="ctr">
              <a:spcBef>
                <a:spcPts val="567"/>
              </a:spcBef>
              <a:buClr>
                <a:srgbClr val="77CAEE"/>
              </a:buClr>
              <a:buSzPct val="45000"/>
            </a:pPr>
            <a:r>
              <a:rPr lang="ru-RU" sz="2400" b="1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г. Мурманск, </a:t>
            </a:r>
            <a:r>
              <a:rPr lang="ru-RU" sz="2400" b="1" strike="noStrike" spc="-1" dirty="0" err="1" smtClean="0">
                <a:solidFill>
                  <a:srgbClr val="1C1C1C"/>
                </a:solidFill>
                <a:uFillTx/>
                <a:latin typeface="Calibri" pitchFamily="34" charset="0"/>
                <a:cs typeface="Calibri" pitchFamily="34" charset="0"/>
              </a:rPr>
              <a:t>ул.Баумана</a:t>
            </a:r>
            <a:r>
              <a:rPr lang="ru-RU" sz="2400" b="1" strike="noStrike" spc="-1" dirty="0" smtClean="0">
                <a:solidFill>
                  <a:srgbClr val="1C1C1C"/>
                </a:solidFill>
                <a:uFillTx/>
                <a:latin typeface="Calibri" pitchFamily="34" charset="0"/>
                <a:cs typeface="Calibri" pitchFamily="34" charset="0"/>
              </a:rPr>
              <a:t>, д.42, каб.207:</a:t>
            </a:r>
            <a:endParaRPr lang="ru-RU" sz="2400" b="1" strike="noStrike" spc="-1" dirty="0" smtClean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Заявление о допуске к аккредитации </a:t>
            </a: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ru-RU" sz="2400" b="1" u="sng" strike="noStrike" spc="-1" dirty="0" smtClean="0">
                <a:solidFill>
                  <a:schemeClr val="tx2"/>
                </a:solidFill>
                <a:uFillTx/>
                <a:latin typeface="Calibri" pitchFamily="34" charset="0"/>
                <a:cs typeface="Calibri" pitchFamily="34" charset="0"/>
              </a:rPr>
              <a:t>cpk51.ru</a:t>
            </a: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        Аккредитация);</a:t>
            </a:r>
            <a:endParaRPr lang="ru-RU" sz="2400" b="0" strike="noStrike" spc="-1" dirty="0" smtClean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1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Копии документов:</a:t>
            </a:r>
            <a:endParaRPr lang="ru-RU" sz="2400" b="0" strike="noStrike" spc="-1" dirty="0" smtClean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567"/>
              </a:spcBef>
              <a:buClr>
                <a:srgbClr val="77CAEE"/>
              </a:buClr>
              <a:buSzPct val="45000"/>
            </a:pP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  - паспорт,</a:t>
            </a:r>
            <a:endParaRPr lang="ru-RU" sz="2400" b="0" strike="noStrike" spc="-1" dirty="0" smtClean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567"/>
              </a:spcBef>
              <a:buClr>
                <a:srgbClr val="77CAEE"/>
              </a:buClr>
              <a:buSzPct val="45000"/>
            </a:pP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  - документы о смене фамилии,</a:t>
            </a:r>
            <a:endParaRPr lang="ru-RU" sz="2400" b="0" strike="noStrike" spc="-1" dirty="0" smtClean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567"/>
              </a:spcBef>
              <a:buClr>
                <a:srgbClr val="77CAEE"/>
              </a:buClr>
              <a:buSzPct val="45000"/>
            </a:pP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  - диплом о среднем профессиональном образовании с приложением;</a:t>
            </a:r>
            <a:endParaRPr lang="ru-RU" sz="2400" b="0" strike="noStrike" spc="-1" dirty="0" smtClean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567"/>
              </a:spcBef>
              <a:buClr>
                <a:srgbClr val="77CAEE"/>
              </a:buClr>
              <a:buSzPct val="45000"/>
            </a:pP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  - СНИЛС;</a:t>
            </a:r>
            <a:endParaRPr lang="ru-RU" sz="2400" b="0" strike="noStrike" spc="-1" dirty="0" smtClean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1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Для первичной специализированной аккредитации дополнительно:</a:t>
            </a:r>
            <a:endParaRPr lang="ru-RU" sz="2400" b="0" strike="noStrike" spc="-1" dirty="0" smtClean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567"/>
              </a:spcBef>
              <a:buClr>
                <a:srgbClr val="77CAEE"/>
              </a:buClr>
              <a:buSzPct val="45000"/>
            </a:pP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 - диплом о профессиональной переподготовке,</a:t>
            </a:r>
            <a:endParaRPr lang="ru-RU" sz="2400" b="0" strike="noStrike" spc="-1" dirty="0" smtClean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567"/>
              </a:spcBef>
              <a:buClr>
                <a:srgbClr val="77CAEE"/>
              </a:buClr>
              <a:buSzPct val="45000"/>
            </a:pP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 - сертификат специалиста, свидетельство об аккредитации,</a:t>
            </a:r>
            <a:endParaRPr lang="ru-RU" sz="2400" b="0" strike="noStrike" spc="-1" dirty="0" smtClean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567"/>
              </a:spcBef>
              <a:buClr>
                <a:srgbClr val="77CAEE"/>
              </a:buClr>
              <a:buSzPct val="45000"/>
            </a:pP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 - документы, подтверждающие медицинский трудовой стаж.</a:t>
            </a: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2" name="Полилиния 91"/>
          <p:cNvSpPr/>
          <p:nvPr/>
        </p:nvSpPr>
        <p:spPr>
          <a:xfrm>
            <a:off x="6995520" y="2055977"/>
            <a:ext cx="334987" cy="288360"/>
          </a:xfrm>
          <a:custGeom>
            <a:avLst/>
            <a:gdLst/>
            <a:ahLst/>
            <a:cxnLst/>
            <a:rect l="0" t="0" r="r" b="b"/>
            <a:pathLst>
              <a:path w="1502" h="803">
                <a:moveTo>
                  <a:pt x="0" y="200"/>
                </a:moveTo>
                <a:lnTo>
                  <a:pt x="1125" y="200"/>
                </a:lnTo>
                <a:lnTo>
                  <a:pt x="1125" y="0"/>
                </a:lnTo>
                <a:lnTo>
                  <a:pt x="1501" y="401"/>
                </a:lnTo>
                <a:lnTo>
                  <a:pt x="1125" y="802"/>
                </a:lnTo>
                <a:lnTo>
                  <a:pt x="1125" y="601"/>
                </a:lnTo>
                <a:lnTo>
                  <a:pt x="0" y="601"/>
                </a:lnTo>
                <a:lnTo>
                  <a:pt x="0" y="200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Box 92"/>
          <p:cNvSpPr txBox="1"/>
          <p:nvPr/>
        </p:nvSpPr>
        <p:spPr>
          <a:xfrm>
            <a:off x="360000" y="225900"/>
            <a:ext cx="9360000" cy="63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Сроки приема документов и аккредитации</a:t>
            </a:r>
            <a:endParaRPr lang="ru-RU" sz="3200" b="0" strike="noStrike" spc="-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360000" y="1439640"/>
            <a:ext cx="9360000" cy="479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lnSpc>
                <a:spcPct val="100000"/>
              </a:lnSpc>
              <a:spcBef>
                <a:spcPts val="28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1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Для выпускников колледжей</a:t>
            </a: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: </a:t>
            </a: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283"/>
              </a:spcBef>
              <a:buClr>
                <a:srgbClr val="77CAEE"/>
              </a:buClr>
              <a:buSzPct val="45000"/>
            </a:pPr>
            <a:endParaRPr lang="ru-RU" sz="2400" b="1" u="sng" strike="noStrike" spc="-1" dirty="0" smtClean="0">
              <a:solidFill>
                <a:srgbClr val="1C1C1C"/>
              </a:solidFill>
              <a:uFillTx/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283"/>
              </a:spcBef>
              <a:buClr>
                <a:srgbClr val="77CAEE"/>
              </a:buClr>
              <a:buSzPct val="45000"/>
            </a:pPr>
            <a:r>
              <a:rPr lang="ru-RU" sz="2400" b="1" strike="noStrike" spc="-1" dirty="0" smtClean="0">
                <a:solidFill>
                  <a:srgbClr val="1C1C1C"/>
                </a:solidFill>
                <a:uFillTx/>
                <a:latin typeface="Calibri" pitchFamily="34" charset="0"/>
                <a:cs typeface="Calibri" pitchFamily="34" charset="0"/>
              </a:rPr>
              <a:t>     </a:t>
            </a:r>
            <a:r>
              <a:rPr lang="ru-RU" sz="2400" strike="noStrike" spc="-1" dirty="0" smtClean="0">
                <a:solidFill>
                  <a:srgbClr val="1C1C1C"/>
                </a:solidFill>
                <a:uFillTx/>
                <a:latin typeface="Calibri" pitchFamily="34" charset="0"/>
                <a:cs typeface="Calibri" pitchFamily="34" charset="0"/>
              </a:rPr>
              <a:t>-</a:t>
            </a:r>
            <a:r>
              <a:rPr lang="ru-RU" sz="2400" b="1" strike="noStrike" spc="-1" dirty="0" smtClean="0">
                <a:solidFill>
                  <a:srgbClr val="1C1C1C"/>
                </a:solidFill>
                <a:uFillTx/>
                <a:latin typeface="Calibri" pitchFamily="34" charset="0"/>
                <a:cs typeface="Calibri" pitchFamily="34" charset="0"/>
              </a:rPr>
              <a:t> с </a:t>
            </a:r>
            <a:r>
              <a:rPr lang="ru-RU" sz="2400" b="1" strike="noStrike" spc="-1" dirty="0">
                <a:solidFill>
                  <a:srgbClr val="1C1C1C"/>
                </a:solidFill>
                <a:uFillTx/>
                <a:latin typeface="Calibri" pitchFamily="34" charset="0"/>
                <a:cs typeface="Calibri" pitchFamily="34" charset="0"/>
              </a:rPr>
              <a:t>01.05.2022 до </a:t>
            </a:r>
            <a:r>
              <a:rPr lang="ru-RU" sz="2400" b="1" strike="noStrike" spc="-1" dirty="0" smtClean="0">
                <a:solidFill>
                  <a:srgbClr val="1C1C1C"/>
                </a:solidFill>
                <a:uFillTx/>
                <a:latin typeface="Calibri" pitchFamily="34" charset="0"/>
                <a:cs typeface="Calibri" pitchFamily="34" charset="0"/>
              </a:rPr>
              <a:t>10.06.2022</a:t>
            </a: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(предоставить все документы, кроме диплома), аккредитация — с </a:t>
            </a:r>
            <a:r>
              <a:rPr lang="ru-RU" sz="2400" b="1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04.07.2022</a:t>
            </a:r>
            <a:r>
              <a:rPr lang="ru-RU" sz="2400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 marL="432000" indent="-324000">
              <a:lnSpc>
                <a:spcPct val="100000"/>
              </a:lnSpc>
              <a:spcBef>
                <a:spcPts val="283"/>
              </a:spcBef>
              <a:buClr>
                <a:srgbClr val="77CAEE"/>
              </a:buClr>
              <a:buSzPct val="45000"/>
            </a:pP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28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1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Для </a:t>
            </a:r>
            <a:r>
              <a:rPr lang="ru-RU" sz="2400" b="1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первичной специализированной аккредитации:</a:t>
            </a: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108000">
              <a:lnSpc>
                <a:spcPct val="100000"/>
              </a:lnSpc>
              <a:spcBef>
                <a:spcPts val="283"/>
              </a:spcBef>
              <a:buClr>
                <a:srgbClr val="77CAEE"/>
              </a:buClr>
              <a:buSzPct val="45000"/>
            </a:pP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    - </a:t>
            </a: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не </a:t>
            </a: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менее </a:t>
            </a: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14 календарных дней, аккредитация согласно графику (на сайте), а также по мере </a:t>
            </a: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поступления заявлений; </a:t>
            </a: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28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28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1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Проверка </a:t>
            </a:r>
            <a:r>
              <a:rPr lang="ru-RU" sz="2400" b="1" strike="noStrike" spc="-1" dirty="0" err="1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валидности</a:t>
            </a:r>
            <a:r>
              <a:rPr lang="ru-RU" sz="2400" b="1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документа об образовании:</a:t>
            </a: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108000">
              <a:lnSpc>
                <a:spcPct val="100000"/>
              </a:lnSpc>
              <a:spcBef>
                <a:spcPts val="283"/>
              </a:spcBef>
              <a:buClr>
                <a:srgbClr val="77CAEE"/>
              </a:buClr>
              <a:buSzPct val="45000"/>
            </a:pPr>
            <a:r>
              <a:rPr lang="ru-RU" sz="2400" b="1" strike="noStrike" spc="-1" dirty="0" smtClean="0">
                <a:solidFill>
                  <a:srgbClr val="3465A4"/>
                </a:solidFill>
                <a:uFillTx/>
                <a:latin typeface="Calibri" pitchFamily="34" charset="0"/>
                <a:cs typeface="Calibri" pitchFamily="34" charset="0"/>
              </a:rPr>
              <a:t>     </a:t>
            </a:r>
            <a:r>
              <a:rPr lang="ru-RU" sz="2400" b="1" u="sng" strike="noStrike" spc="-1" dirty="0" smtClean="0">
                <a:solidFill>
                  <a:srgbClr val="3465A4"/>
                </a:solidFill>
                <a:uFillTx/>
                <a:latin typeface="Calibri" pitchFamily="34" charset="0"/>
                <a:cs typeface="Calibri" pitchFamily="34" charset="0"/>
              </a:rPr>
              <a:t>obrnadzor.gov.ru </a:t>
            </a:r>
            <a:r>
              <a:rPr lang="ru-RU" sz="2400" b="1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         Сервис </a:t>
            </a: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поиска сведений о документах об образовании.</a:t>
            </a: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400" b="0" strike="noStrike" spc="-1" dirty="0">
              <a:solidFill>
                <a:srgbClr val="009BDD"/>
              </a:solidFill>
              <a:latin typeface="Arial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400" b="0" strike="noStrike" spc="-1" dirty="0">
              <a:solidFill>
                <a:srgbClr val="009BDD"/>
              </a:solidFill>
              <a:latin typeface="Arial"/>
            </a:endParaRPr>
          </a:p>
        </p:txBody>
      </p:sp>
      <p:sp>
        <p:nvSpPr>
          <p:cNvPr id="95" name="Полилиния 94"/>
          <p:cNvSpPr/>
          <p:nvPr/>
        </p:nvSpPr>
        <p:spPr>
          <a:xfrm>
            <a:off x="3096096" y="5485152"/>
            <a:ext cx="576000" cy="288360"/>
          </a:xfrm>
          <a:custGeom>
            <a:avLst/>
            <a:gdLst/>
            <a:ahLst/>
            <a:cxnLst/>
            <a:rect l="0" t="0" r="r" b="b"/>
            <a:pathLst>
              <a:path w="1601" h="803">
                <a:moveTo>
                  <a:pt x="0" y="200"/>
                </a:moveTo>
                <a:lnTo>
                  <a:pt x="1200" y="200"/>
                </a:lnTo>
                <a:lnTo>
                  <a:pt x="1200" y="0"/>
                </a:lnTo>
                <a:lnTo>
                  <a:pt x="1600" y="401"/>
                </a:lnTo>
                <a:lnTo>
                  <a:pt x="1200" y="802"/>
                </a:lnTo>
                <a:lnTo>
                  <a:pt x="1200" y="601"/>
                </a:lnTo>
                <a:lnTo>
                  <a:pt x="0" y="601"/>
                </a:lnTo>
                <a:lnTo>
                  <a:pt x="0" y="200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Box 95"/>
          <p:cNvSpPr txBox="1"/>
          <p:nvPr/>
        </p:nvSpPr>
        <p:spPr>
          <a:xfrm>
            <a:off x="360000" y="143280"/>
            <a:ext cx="9360000" cy="830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Тестирование: подготовка</a:t>
            </a:r>
            <a:endParaRPr lang="ru-RU" sz="3200" b="0" strike="noStrike" spc="-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360000" y="1439640"/>
            <a:ext cx="4680000" cy="479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600" b="1" u="sng" strike="noStrike" spc="-1" dirty="0">
                <a:solidFill>
                  <a:srgbClr val="3465A4"/>
                </a:solidFill>
                <a:uFillTx/>
                <a:latin typeface="Calibri" pitchFamily="34" charset="0"/>
                <a:cs typeface="Calibri" pitchFamily="34" charset="0"/>
              </a:rPr>
              <a:t>fmza.ru</a:t>
            </a:r>
            <a:r>
              <a:rPr lang="ru-RU" sz="2400" b="0" u="sng" strike="noStrike" spc="-1" dirty="0">
                <a:solidFill>
                  <a:srgbClr val="3465A4"/>
                </a:solidFill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0" strike="noStrike" spc="-1" dirty="0">
                <a:solidFill>
                  <a:srgbClr val="3465A4"/>
                </a:solidFill>
                <a:latin typeface="Calibri" pitchFamily="34" charset="0"/>
                <a:cs typeface="Calibri" pitchFamily="34" charset="0"/>
              </a:rPr>
              <a:t>       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«Первичная аккредитация — СПО/Первичная специализированная аккредитация -  (СПО) </a:t>
            </a: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   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репетиционный экзамен           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</a:t>
            </a:r>
            <a:r>
              <a:rPr lang="ru-RU" sz="2400" b="0" strike="noStrike" spc="-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лллл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регистрация</a:t>
            </a: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400" b="0" strike="noStrike" spc="-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32000" indent="-324000">
              <a:spcBef>
                <a:spcPts val="140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Мобильное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приложение </a:t>
            </a:r>
            <a:r>
              <a:rPr lang="ru-RU" sz="2400" b="1" u="sng" strike="noStrike" spc="-1" dirty="0" err="1">
                <a:solidFill>
                  <a:srgbClr val="3465A4"/>
                </a:solidFill>
                <a:uFillTx/>
                <a:latin typeface="Calibri" pitchFamily="34" charset="0"/>
                <a:cs typeface="Calibri" pitchFamily="34" charset="0"/>
              </a:rPr>
              <a:t>MedEdTech</a:t>
            </a:r>
            <a:r>
              <a:rPr lang="ru-RU" sz="2400" b="1" u="sng" strike="noStrike" spc="-1" dirty="0">
                <a:solidFill>
                  <a:srgbClr val="3465A4"/>
                </a:solidFill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0" strike="noStrike" spc="-1" dirty="0">
                <a:solidFill>
                  <a:srgbClr val="3465A4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3200" b="0" i="1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</a:t>
            </a:r>
            <a:r>
              <a:rPr lang="ru-RU" sz="3200" b="0" i="1" strike="noStrike" spc="-1" dirty="0">
                <a:solidFill>
                  <a:srgbClr val="000000"/>
                </a:solidFill>
                <a:latin typeface="Calibri" pitchFamily="34" charset="0"/>
              </a:rPr>
              <a:t>     </a:t>
            </a:r>
            <a:r>
              <a:rPr lang="ru-RU" sz="3200" b="0" i="1" strike="noStrike" spc="-1" dirty="0">
                <a:solidFill>
                  <a:srgbClr val="3465A4"/>
                </a:solidFill>
                <a:latin typeface="Calibri" pitchFamily="34" charset="0"/>
              </a:rPr>
              <a:t>  </a:t>
            </a:r>
            <a:endParaRPr lang="ru-RU" sz="3200" b="0" strike="noStrike" spc="-1" dirty="0">
              <a:solidFill>
                <a:srgbClr val="009BDD"/>
              </a:solidFill>
              <a:latin typeface="Calibri" pitchFamily="34" charset="0"/>
            </a:endParaRPr>
          </a:p>
        </p:txBody>
      </p:sp>
      <p:sp>
        <p:nvSpPr>
          <p:cNvPr id="98" name="Полилиния 97"/>
          <p:cNvSpPr/>
          <p:nvPr/>
        </p:nvSpPr>
        <p:spPr>
          <a:xfrm>
            <a:off x="1943968" y="1510830"/>
            <a:ext cx="465857" cy="288360"/>
          </a:xfrm>
          <a:custGeom>
            <a:avLst/>
            <a:gdLst/>
            <a:ahLst/>
            <a:cxnLst/>
            <a:rect l="0" t="0" r="r" b="b"/>
            <a:pathLst>
              <a:path w="1801" h="803">
                <a:moveTo>
                  <a:pt x="0" y="200"/>
                </a:moveTo>
                <a:lnTo>
                  <a:pt x="1350" y="200"/>
                </a:lnTo>
                <a:lnTo>
                  <a:pt x="1350" y="0"/>
                </a:lnTo>
                <a:lnTo>
                  <a:pt x="1800" y="401"/>
                </a:lnTo>
                <a:lnTo>
                  <a:pt x="1350" y="802"/>
                </a:lnTo>
                <a:lnTo>
                  <a:pt x="1350" y="601"/>
                </a:lnTo>
                <a:lnTo>
                  <a:pt x="0" y="601"/>
                </a:lnTo>
                <a:lnTo>
                  <a:pt x="0" y="200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9" name="Полилиния 98"/>
          <p:cNvSpPr/>
          <p:nvPr/>
        </p:nvSpPr>
        <p:spPr>
          <a:xfrm>
            <a:off x="431800" y="3551220"/>
            <a:ext cx="900000" cy="288360"/>
          </a:xfrm>
          <a:custGeom>
            <a:avLst/>
            <a:gdLst/>
            <a:ahLst/>
            <a:cxnLst/>
            <a:rect l="0" t="0" r="r" b="b"/>
            <a:pathLst>
              <a:path w="2502" h="803">
                <a:moveTo>
                  <a:pt x="0" y="200"/>
                </a:moveTo>
                <a:lnTo>
                  <a:pt x="1875" y="200"/>
                </a:lnTo>
                <a:lnTo>
                  <a:pt x="1875" y="0"/>
                </a:lnTo>
                <a:lnTo>
                  <a:pt x="2501" y="401"/>
                </a:lnTo>
                <a:lnTo>
                  <a:pt x="1875" y="802"/>
                </a:lnTo>
                <a:lnTo>
                  <a:pt x="1875" y="601"/>
                </a:lnTo>
                <a:lnTo>
                  <a:pt x="0" y="601"/>
                </a:lnTo>
                <a:lnTo>
                  <a:pt x="0" y="200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1" name="Полилиния 100"/>
          <p:cNvSpPr/>
          <p:nvPr/>
        </p:nvSpPr>
        <p:spPr>
          <a:xfrm>
            <a:off x="360000" y="3923853"/>
            <a:ext cx="900000" cy="288360"/>
          </a:xfrm>
          <a:custGeom>
            <a:avLst/>
            <a:gdLst/>
            <a:ahLst/>
            <a:cxnLst/>
            <a:rect l="0" t="0" r="r" b="b"/>
            <a:pathLst>
              <a:path w="2502" h="803">
                <a:moveTo>
                  <a:pt x="0" y="200"/>
                </a:moveTo>
                <a:lnTo>
                  <a:pt x="1875" y="200"/>
                </a:lnTo>
                <a:lnTo>
                  <a:pt x="1875" y="0"/>
                </a:lnTo>
                <a:lnTo>
                  <a:pt x="2501" y="401"/>
                </a:lnTo>
                <a:lnTo>
                  <a:pt x="1875" y="802"/>
                </a:lnTo>
                <a:lnTo>
                  <a:pt x="1875" y="601"/>
                </a:lnTo>
                <a:lnTo>
                  <a:pt x="0" y="601"/>
                </a:lnTo>
                <a:lnTo>
                  <a:pt x="0" y="200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" name="Рисунок 7"/>
          <p:cNvPicPr/>
          <p:nvPr/>
        </p:nvPicPr>
        <p:blipFill>
          <a:blip r:embed="rId2" cstate="print"/>
          <a:stretch/>
        </p:blipFill>
        <p:spPr>
          <a:xfrm>
            <a:off x="4806000" y="1079640"/>
            <a:ext cx="5040000" cy="5373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Прямоугольник 101"/>
          <p:cNvSpPr/>
          <p:nvPr/>
        </p:nvSpPr>
        <p:spPr>
          <a:xfrm>
            <a:off x="2448024" y="1080000"/>
            <a:ext cx="7271976" cy="5580000"/>
          </a:xfrm>
          <a:prstGeom prst="rect">
            <a:avLst/>
          </a:pr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3" name="TextBox 102"/>
          <p:cNvSpPr txBox="1"/>
          <p:nvPr/>
        </p:nvSpPr>
        <p:spPr>
          <a:xfrm>
            <a:off x="360000" y="143280"/>
            <a:ext cx="9360000" cy="830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>
                <a:solidFill>
                  <a:srgbClr val="FFFFFF"/>
                </a:solidFill>
                <a:latin typeface="Calibri" pitchFamily="34" charset="0"/>
              </a:rPr>
              <a:t>Тестирование: подготовка</a:t>
            </a:r>
            <a:endParaRPr lang="ru-RU" sz="3200" b="0" strike="noStrike" spc="-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104" name="Рисунок 103"/>
          <p:cNvPicPr/>
          <p:nvPr/>
        </p:nvPicPr>
        <p:blipFill>
          <a:blip r:embed="rId2" cstate="print"/>
          <a:stretch/>
        </p:blipFill>
        <p:spPr>
          <a:xfrm>
            <a:off x="2592040" y="1199160"/>
            <a:ext cx="6947960" cy="5415840"/>
          </a:xfrm>
          <a:prstGeom prst="rect">
            <a:avLst/>
          </a:prstGeom>
          <a:ln w="18000">
            <a:noFill/>
          </a:ln>
        </p:spPr>
      </p:pic>
      <p:sp>
        <p:nvSpPr>
          <p:cNvPr id="105" name="Полилиния 104"/>
          <p:cNvSpPr/>
          <p:nvPr/>
        </p:nvSpPr>
        <p:spPr>
          <a:xfrm rot="20723400">
            <a:off x="2773542" y="4792618"/>
            <a:ext cx="1652643" cy="946800"/>
          </a:xfrm>
          <a:custGeom>
            <a:avLst/>
            <a:gdLst/>
            <a:ahLst/>
            <a:cxnLst/>
            <a:rect l="0" t="0" r="r" b="b"/>
            <a:pathLst>
              <a:path w="6513" h="2632">
                <a:moveTo>
                  <a:pt x="144" y="657"/>
                </a:moveTo>
                <a:lnTo>
                  <a:pt x="4974" y="657"/>
                </a:lnTo>
                <a:lnTo>
                  <a:pt x="5046" y="0"/>
                </a:lnTo>
                <a:lnTo>
                  <a:pt x="6512" y="1315"/>
                </a:lnTo>
                <a:lnTo>
                  <a:pt x="4758" y="2631"/>
                </a:lnTo>
                <a:lnTo>
                  <a:pt x="4830" y="1973"/>
                </a:lnTo>
                <a:lnTo>
                  <a:pt x="0" y="1973"/>
                </a:lnTo>
                <a:lnTo>
                  <a:pt x="144" y="657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6" name="Полилиния 105"/>
          <p:cNvSpPr/>
          <p:nvPr/>
        </p:nvSpPr>
        <p:spPr>
          <a:xfrm rot="1405200">
            <a:off x="2633191" y="3019381"/>
            <a:ext cx="1790402" cy="926640"/>
          </a:xfrm>
          <a:custGeom>
            <a:avLst/>
            <a:gdLst/>
            <a:ahLst/>
            <a:cxnLst/>
            <a:rect l="0" t="0" r="r" b="b"/>
            <a:pathLst>
              <a:path w="6767" h="2576">
                <a:moveTo>
                  <a:pt x="0" y="692"/>
                </a:moveTo>
                <a:lnTo>
                  <a:pt x="4749" y="685"/>
                </a:lnTo>
                <a:lnTo>
                  <a:pt x="4631" y="0"/>
                </a:lnTo>
                <a:lnTo>
                  <a:pt x="6766" y="1284"/>
                </a:lnTo>
                <a:lnTo>
                  <a:pt x="5074" y="2575"/>
                </a:lnTo>
                <a:lnTo>
                  <a:pt x="4956" y="1889"/>
                </a:lnTo>
                <a:lnTo>
                  <a:pt x="207" y="1895"/>
                </a:lnTo>
                <a:lnTo>
                  <a:pt x="0" y="692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7" name="TextBox 106"/>
          <p:cNvSpPr txBox="1"/>
          <p:nvPr/>
        </p:nvSpPr>
        <p:spPr>
          <a:xfrm>
            <a:off x="0" y="2340000"/>
            <a:ext cx="2448024" cy="1945800"/>
          </a:xfrm>
          <a:prstGeom prst="rect">
            <a:avLst/>
          </a:prstGeom>
          <a:noFill/>
          <a:ln w="1800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ru-RU" sz="2000" b="0" strike="noStrike" spc="-1" dirty="0">
                <a:latin typeface="Calibri" pitchFamily="34" charset="0"/>
              </a:rPr>
              <a:t>Организация, выдавшая диплом о среднем профессиональном образовании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0" y="5519520"/>
            <a:ext cx="2280240" cy="1161720"/>
          </a:xfrm>
          <a:prstGeom prst="rect">
            <a:avLst/>
          </a:prstGeom>
          <a:noFill/>
          <a:ln w="1800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ru-RU" sz="2000" b="0" strike="noStrike" spc="-1" dirty="0">
                <a:latin typeface="Calibri" pitchFamily="34" charset="0"/>
              </a:rPr>
              <a:t>Специальность аккредитации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6660000" y="3797640"/>
            <a:ext cx="720000" cy="1823760"/>
          </a:xfrm>
          <a:prstGeom prst="rect">
            <a:avLst/>
          </a:prstGeom>
          <a:noFill/>
          <a:ln w="1800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ru-RU" sz="7200" b="1" strike="noStrike" spc="-1">
                <a:solidFill>
                  <a:srgbClr val="FF0000"/>
                </a:solidFill>
                <a:latin typeface="Arial"/>
              </a:rPr>
              <a:t>!</a:t>
            </a:r>
            <a:endParaRPr lang="ru-RU" sz="7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Прямоугольник 109"/>
          <p:cNvSpPr/>
          <p:nvPr/>
        </p:nvSpPr>
        <p:spPr>
          <a:xfrm>
            <a:off x="5580000" y="1620000"/>
            <a:ext cx="4500000" cy="3060000"/>
          </a:xfrm>
          <a:prstGeom prst="rect">
            <a:avLst/>
          </a:pr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1" name="TextBox 110"/>
          <p:cNvSpPr txBox="1"/>
          <p:nvPr/>
        </p:nvSpPr>
        <p:spPr>
          <a:xfrm>
            <a:off x="360000" y="143280"/>
            <a:ext cx="9360000" cy="830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>
                <a:solidFill>
                  <a:srgbClr val="FFFFFF"/>
                </a:solidFill>
                <a:latin typeface="Calibri" pitchFamily="34" charset="0"/>
              </a:rPr>
              <a:t>Тестирование: подготовка</a:t>
            </a:r>
            <a:endParaRPr lang="ru-RU" sz="3200" b="0" strike="noStrike" spc="-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220000" y="4771669"/>
            <a:ext cx="5040000" cy="1908000"/>
          </a:xfrm>
          <a:prstGeom prst="rect">
            <a:avLst/>
          </a:prstGeom>
          <a:noFill/>
          <a:ln w="18000">
            <a:noFill/>
          </a:ln>
        </p:spPr>
        <p:txBody>
          <a:bodyPr lIns="90000" tIns="45000" rIns="90000" bIns="45000">
            <a:noAutofit/>
          </a:bodyPr>
          <a:lstStyle/>
          <a:p>
            <a:pPr marL="432000" indent="-324000">
              <a:lnSpc>
                <a:spcPct val="100000"/>
              </a:lnSpc>
              <a:spcBef>
                <a:spcPts val="28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</a:rPr>
              <a:t>Неограниченное </a:t>
            </a: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</a:rPr>
              <a:t>число попыток;</a:t>
            </a:r>
            <a:endParaRPr lang="ru-RU" sz="2400" b="0" strike="noStrike" spc="-1" dirty="0">
              <a:latin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283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</a:rPr>
              <a:t>Возможность </a:t>
            </a: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</a:rPr>
              <a:t>просмотра результатов, в том числе, верных ответов.</a:t>
            </a:r>
            <a:endParaRPr lang="ru-RU" sz="2400" b="0" strike="noStrike" spc="-1" dirty="0">
              <a:latin typeface="Calibri" pitchFamily="34" charset="0"/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180000" y="1980000"/>
            <a:ext cx="5220000" cy="4080240"/>
          </a:xfrm>
          <a:prstGeom prst="rect">
            <a:avLst/>
          </a:pr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4" name="Рисунок 113"/>
          <p:cNvPicPr/>
          <p:nvPr/>
        </p:nvPicPr>
        <p:blipFill>
          <a:blip r:embed="rId2" cstate="print"/>
          <a:stretch/>
        </p:blipFill>
        <p:spPr>
          <a:xfrm>
            <a:off x="5760000" y="1860120"/>
            <a:ext cx="4188600" cy="2639880"/>
          </a:xfrm>
          <a:prstGeom prst="rect">
            <a:avLst/>
          </a:prstGeom>
          <a:ln w="18000">
            <a:noFill/>
          </a:ln>
        </p:spPr>
      </p:pic>
      <p:pic>
        <p:nvPicPr>
          <p:cNvPr id="115" name="Рисунок 114"/>
          <p:cNvPicPr/>
          <p:nvPr/>
        </p:nvPicPr>
        <p:blipFill>
          <a:blip r:embed="rId3" cstate="print"/>
          <a:stretch/>
        </p:blipFill>
        <p:spPr>
          <a:xfrm>
            <a:off x="360000" y="2160000"/>
            <a:ext cx="4860000" cy="3663720"/>
          </a:xfrm>
          <a:prstGeom prst="rect">
            <a:avLst/>
          </a:prstGeom>
          <a:ln w="18000">
            <a:noFill/>
          </a:ln>
        </p:spPr>
      </p:pic>
      <p:sp>
        <p:nvSpPr>
          <p:cNvPr id="116" name="Полилиния 115"/>
          <p:cNvSpPr/>
          <p:nvPr/>
        </p:nvSpPr>
        <p:spPr>
          <a:xfrm rot="18707400">
            <a:off x="572154" y="4262399"/>
            <a:ext cx="1456920" cy="835200"/>
          </a:xfrm>
          <a:custGeom>
            <a:avLst/>
            <a:gdLst/>
            <a:ahLst/>
            <a:cxnLst/>
            <a:rect l="0" t="0" r="r" b="b"/>
            <a:pathLst>
              <a:path w="4204" h="2321">
                <a:moveTo>
                  <a:pt x="310" y="618"/>
                </a:moveTo>
                <a:lnTo>
                  <a:pt x="3195" y="617"/>
                </a:lnTo>
                <a:lnTo>
                  <a:pt x="3372" y="0"/>
                </a:lnTo>
                <a:lnTo>
                  <a:pt x="4203" y="1159"/>
                </a:lnTo>
                <a:lnTo>
                  <a:pt x="2707" y="2320"/>
                </a:lnTo>
                <a:lnTo>
                  <a:pt x="2884" y="1701"/>
                </a:lnTo>
                <a:lnTo>
                  <a:pt x="0" y="1702"/>
                </a:lnTo>
                <a:lnTo>
                  <a:pt x="310" y="618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360000" y="-271080"/>
            <a:ext cx="9360000" cy="166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>
                <a:solidFill>
                  <a:srgbClr val="FFFFFF"/>
                </a:solidFill>
                <a:latin typeface="Calibri" pitchFamily="34" charset="0"/>
              </a:rPr>
              <a:t>Тестирование: первый этап аккредитации</a:t>
            </a:r>
            <a:endParaRPr lang="ru-RU" sz="3200" b="0" strike="noStrike" spc="-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80000" y="1439640"/>
            <a:ext cx="9540000" cy="479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</a:rPr>
              <a:t>С 01 июня 2022 — </a:t>
            </a:r>
            <a:r>
              <a:rPr lang="ru-RU" sz="2400" b="1" strike="noStrike" spc="-1" dirty="0">
                <a:solidFill>
                  <a:srgbClr val="1C1C1C"/>
                </a:solidFill>
                <a:latin typeface="Calibri" pitchFamily="34" charset="0"/>
              </a:rPr>
              <a:t>80</a:t>
            </a: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</a:rPr>
              <a:t> вопросов, </a:t>
            </a:r>
            <a:r>
              <a:rPr lang="ru-RU" sz="2400" b="1" strike="noStrike" spc="-1" dirty="0">
                <a:solidFill>
                  <a:srgbClr val="1C1C1C"/>
                </a:solidFill>
                <a:latin typeface="Calibri" pitchFamily="34" charset="0"/>
              </a:rPr>
              <a:t>60 </a:t>
            </a: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</a:rPr>
              <a:t>минут;</a:t>
            </a: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</a:rPr>
              <a:t>Тестовые задания закрытого типа с одним верным </a:t>
            </a: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</a:rPr>
              <a:t>вариантом ответа;</a:t>
            </a: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strike="noStrike" spc="-1" dirty="0">
                <a:solidFill>
                  <a:srgbClr val="1C1C1C"/>
                </a:solidFill>
                <a:latin typeface="Calibri" pitchFamily="34" charset="0"/>
              </a:rPr>
              <a:t>С собой: </a:t>
            </a: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</a:rPr>
              <a:t>паспорт, ручка, бахилы, (маска);</a:t>
            </a: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strike="noStrike" spc="-1" dirty="0">
                <a:solidFill>
                  <a:srgbClr val="1C1C1C"/>
                </a:solidFill>
                <a:latin typeface="Calibri" pitchFamily="34" charset="0"/>
              </a:rPr>
              <a:t>Удостоверение личности           инструктаж           тестирование;</a:t>
            </a:r>
            <a:endParaRPr lang="ru-RU" sz="240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108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</a:pP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</a:rPr>
              <a:t>  </a:t>
            </a:r>
            <a:endParaRPr lang="ru-RU" sz="2400" b="0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1" strike="noStrike" spc="-1" dirty="0">
                <a:solidFill>
                  <a:srgbClr val="1C1C1C"/>
                </a:solidFill>
                <a:latin typeface="Calibri" pitchFamily="34" charset="0"/>
              </a:rPr>
              <a:t>70%</a:t>
            </a: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</a:rPr>
              <a:t> </a:t>
            </a:r>
            <a:r>
              <a:rPr lang="ru-RU" sz="2400" b="1" strike="noStrike" spc="-1" dirty="0">
                <a:solidFill>
                  <a:srgbClr val="1C1C1C"/>
                </a:solidFill>
                <a:latin typeface="Calibri" pitchFamily="34" charset="0"/>
              </a:rPr>
              <a:t>и более = сдано.</a:t>
            </a:r>
            <a:endParaRPr lang="ru-RU" sz="2400" b="1" strike="noStrike" spc="-1" dirty="0">
              <a:solidFill>
                <a:srgbClr val="009BDD"/>
              </a:solidFill>
              <a:latin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400" b="0" strike="noStrike" spc="-1" dirty="0">
              <a:solidFill>
                <a:srgbClr val="009BDD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400" b="0" strike="noStrike" spc="-1" dirty="0">
              <a:solidFill>
                <a:srgbClr val="009BDD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lang="ru-RU" sz="2400" b="0" strike="noStrike" spc="-1" dirty="0">
              <a:solidFill>
                <a:srgbClr val="009BDD"/>
              </a:solidFill>
              <a:latin typeface="Arial"/>
            </a:endParaRPr>
          </a:p>
        </p:txBody>
      </p:sp>
      <p:pic>
        <p:nvPicPr>
          <p:cNvPr id="119" name="Рисунок 118"/>
          <p:cNvPicPr/>
          <p:nvPr/>
        </p:nvPicPr>
        <p:blipFill>
          <a:blip r:embed="rId2" cstate="print"/>
          <a:stretch/>
        </p:blipFill>
        <p:spPr>
          <a:xfrm>
            <a:off x="6480472" y="5075981"/>
            <a:ext cx="1442160" cy="1584176"/>
          </a:xfrm>
          <a:prstGeom prst="rect">
            <a:avLst/>
          </a:prstGeom>
          <a:ln w="18000">
            <a:noFill/>
          </a:ln>
        </p:spPr>
      </p:pic>
      <p:pic>
        <p:nvPicPr>
          <p:cNvPr id="120" name="Рисунок 119"/>
          <p:cNvPicPr/>
          <p:nvPr/>
        </p:nvPicPr>
        <p:blipFill>
          <a:blip r:embed="rId3" cstate="print"/>
          <a:stretch/>
        </p:blipFill>
        <p:spPr>
          <a:xfrm>
            <a:off x="4680272" y="5075981"/>
            <a:ext cx="1512168" cy="1584176"/>
          </a:xfrm>
          <a:prstGeom prst="rect">
            <a:avLst/>
          </a:prstGeom>
          <a:ln w="18000">
            <a:noFill/>
          </a:ln>
        </p:spPr>
      </p:pic>
      <p:sp>
        <p:nvSpPr>
          <p:cNvPr id="121" name="Полилиния 120"/>
          <p:cNvSpPr/>
          <p:nvPr/>
        </p:nvSpPr>
        <p:spPr>
          <a:xfrm>
            <a:off x="3960192" y="4139877"/>
            <a:ext cx="540000" cy="288360"/>
          </a:xfrm>
          <a:custGeom>
            <a:avLst/>
            <a:gdLst/>
            <a:ahLst/>
            <a:cxnLst/>
            <a:rect l="0" t="0" r="r" b="b"/>
            <a:pathLst>
              <a:path w="1502" h="803">
                <a:moveTo>
                  <a:pt x="0" y="200"/>
                </a:moveTo>
                <a:lnTo>
                  <a:pt x="1125" y="200"/>
                </a:lnTo>
                <a:lnTo>
                  <a:pt x="1125" y="0"/>
                </a:lnTo>
                <a:lnTo>
                  <a:pt x="1501" y="401"/>
                </a:lnTo>
                <a:lnTo>
                  <a:pt x="1125" y="802"/>
                </a:lnTo>
                <a:lnTo>
                  <a:pt x="1125" y="601"/>
                </a:lnTo>
                <a:lnTo>
                  <a:pt x="0" y="601"/>
                </a:lnTo>
                <a:lnTo>
                  <a:pt x="0" y="200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2" name="Полилиния 121"/>
          <p:cNvSpPr/>
          <p:nvPr/>
        </p:nvSpPr>
        <p:spPr>
          <a:xfrm>
            <a:off x="6192440" y="4139877"/>
            <a:ext cx="540000" cy="288360"/>
          </a:xfrm>
          <a:custGeom>
            <a:avLst/>
            <a:gdLst/>
            <a:ahLst/>
            <a:cxnLst/>
            <a:rect l="0" t="0" r="r" b="b"/>
            <a:pathLst>
              <a:path w="1502" h="803">
                <a:moveTo>
                  <a:pt x="0" y="200"/>
                </a:moveTo>
                <a:lnTo>
                  <a:pt x="1125" y="200"/>
                </a:lnTo>
                <a:lnTo>
                  <a:pt x="1125" y="0"/>
                </a:lnTo>
                <a:lnTo>
                  <a:pt x="1501" y="401"/>
                </a:lnTo>
                <a:lnTo>
                  <a:pt x="1125" y="802"/>
                </a:lnTo>
                <a:lnTo>
                  <a:pt x="1125" y="601"/>
                </a:lnTo>
                <a:lnTo>
                  <a:pt x="0" y="601"/>
                </a:lnTo>
                <a:lnTo>
                  <a:pt x="0" y="200"/>
                </a:lnTo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23" name="Рисунок 122"/>
          <p:cNvPicPr/>
          <p:nvPr/>
        </p:nvPicPr>
        <p:blipFill>
          <a:blip r:embed="rId4" cstate="print"/>
          <a:stretch/>
        </p:blipFill>
        <p:spPr>
          <a:xfrm>
            <a:off x="8208664" y="5075981"/>
            <a:ext cx="1620000" cy="1584176"/>
          </a:xfrm>
          <a:prstGeom prst="rect">
            <a:avLst/>
          </a:prstGeom>
          <a:ln w="1800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Прямоугольник 123"/>
          <p:cNvSpPr/>
          <p:nvPr/>
        </p:nvSpPr>
        <p:spPr>
          <a:xfrm>
            <a:off x="4320000" y="1260000"/>
            <a:ext cx="5760000" cy="5220000"/>
          </a:xfrm>
          <a:prstGeom prst="rect">
            <a:avLst/>
          </a:pr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5" name="TextBox 124"/>
          <p:cNvSpPr txBox="1"/>
          <p:nvPr/>
        </p:nvSpPr>
        <p:spPr>
          <a:xfrm>
            <a:off x="360000" y="33120"/>
            <a:ext cx="9360000" cy="926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200" b="1" strike="noStrike" spc="-1" dirty="0">
                <a:solidFill>
                  <a:srgbClr val="FFFFFF"/>
                </a:solidFill>
                <a:latin typeface="Calibri" pitchFamily="34" charset="0"/>
              </a:rPr>
              <a:t>Практические навыки: подготовка</a:t>
            </a:r>
            <a:endParaRPr lang="ru-RU" sz="3200" b="0" strike="noStrike" spc="-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126" name="Рисунок 125"/>
          <p:cNvPicPr/>
          <p:nvPr/>
        </p:nvPicPr>
        <p:blipFill>
          <a:blip r:embed="rId2" cstate="print"/>
          <a:stretch/>
        </p:blipFill>
        <p:spPr>
          <a:xfrm>
            <a:off x="4500000" y="1439640"/>
            <a:ext cx="5413680" cy="4799880"/>
          </a:xfrm>
          <a:prstGeom prst="rect">
            <a:avLst/>
          </a:prstGeom>
          <a:ln w="18000">
            <a:noFill/>
          </a:ln>
        </p:spPr>
      </p:pic>
      <p:sp>
        <p:nvSpPr>
          <p:cNvPr id="127" name="TextBox 126"/>
          <p:cNvSpPr txBox="1"/>
          <p:nvPr/>
        </p:nvSpPr>
        <p:spPr>
          <a:xfrm>
            <a:off x="0" y="1187549"/>
            <a:ext cx="4140000" cy="5940000"/>
          </a:xfrm>
          <a:prstGeom prst="rect">
            <a:avLst/>
          </a:prstGeom>
          <a:noFill/>
          <a:ln w="18000">
            <a:noFill/>
          </a:ln>
        </p:spPr>
        <p:txBody>
          <a:bodyPr lIns="90000" tIns="45000" rIns="90000" bIns="45000">
            <a:noAutofit/>
          </a:bodyPr>
          <a:lstStyle/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1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Оценочные </a:t>
            </a:r>
            <a:r>
              <a:rPr lang="ru-RU" sz="2400" b="1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листы:</a:t>
            </a: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алгоритм проведения </a:t>
            </a: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манипуляции;</a:t>
            </a:r>
            <a:endParaRPr lang="ru-RU" sz="2400" b="0" strike="noStrike" spc="-1" dirty="0"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1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Обучающие </a:t>
            </a:r>
            <a:r>
              <a:rPr lang="ru-RU" sz="2400" b="1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видео</a:t>
            </a: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, практика по месту работы</a:t>
            </a: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;</a:t>
            </a:r>
            <a:endParaRPr lang="ru-RU" sz="2400" b="0" strike="noStrike" spc="-1" dirty="0"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strike="noStrike" spc="-1" dirty="0" smtClean="0">
                <a:latin typeface="Calibri" pitchFamily="34" charset="0"/>
                <a:cs typeface="Calibri" pitchFamily="34" charset="0"/>
              </a:rPr>
              <a:t>Психологический настрой.</a:t>
            </a: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</a:pPr>
            <a:endParaRPr lang="ru-RU" sz="2400" strike="noStrike" spc="-1" dirty="0"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b="1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1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проверяемых </a:t>
            </a:r>
            <a:r>
              <a:rPr lang="ru-RU" sz="2400" b="1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навыка</a:t>
            </a: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sz="2400" b="0" strike="noStrike" spc="-1" dirty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включая СЛР</a:t>
            </a:r>
            <a:r>
              <a:rPr lang="ru-RU" sz="2400" b="0" strike="noStrike" spc="-1" dirty="0" smtClean="0">
                <a:solidFill>
                  <a:srgbClr val="1C1C1C"/>
                </a:solidFill>
                <a:latin typeface="Calibri" pitchFamily="34" charset="0"/>
                <a:cs typeface="Calibri" pitchFamily="34" charset="0"/>
              </a:rPr>
              <a:t>;</a:t>
            </a:r>
            <a:endParaRPr lang="ru-RU" sz="2400" b="0" strike="noStrike" spc="-1" dirty="0">
              <a:latin typeface="Calibri" pitchFamily="34" charset="0"/>
              <a:cs typeface="Calibri" pitchFamily="34" charset="0"/>
            </a:endParaRPr>
          </a:p>
          <a:p>
            <a:pPr marL="432000" indent="-324000">
              <a:lnSpc>
                <a:spcPct val="100000"/>
              </a:lnSpc>
              <a:spcBef>
                <a:spcPts val="567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lang="ru-RU" sz="2400" strike="noStrike" spc="-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Перечень </a:t>
            </a:r>
            <a:r>
              <a:rPr lang="ru-RU" sz="2400" strike="noStrike" spc="-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навыков для аккредитации с 01.06.2022 пока не обновлен.</a:t>
            </a:r>
          </a:p>
        </p:txBody>
      </p:sp>
      <p:sp>
        <p:nvSpPr>
          <p:cNvPr id="128" name="Полилиния 127"/>
          <p:cNvSpPr/>
          <p:nvPr/>
        </p:nvSpPr>
        <p:spPr>
          <a:xfrm>
            <a:off x="3779280" y="4079160"/>
            <a:ext cx="2160000" cy="719640"/>
          </a:xfrm>
          <a:custGeom>
            <a:avLst/>
            <a:gdLst/>
            <a:ahLst/>
            <a:cxnLst/>
            <a:rect l="l" t="t" r="r" b="b"/>
            <a:pathLst>
              <a:path w="142" h="147">
                <a:moveTo>
                  <a:pt x="98" y="21"/>
                </a:moveTo>
                <a:cubicBezTo>
                  <a:pt x="64" y="21"/>
                  <a:pt x="36" y="50"/>
                  <a:pt x="36" y="84"/>
                </a:cubicBezTo>
                <a:cubicBezTo>
                  <a:pt x="36" y="102"/>
                  <a:pt x="22" y="116"/>
                  <a:pt x="4" y="116"/>
                </a:cubicBezTo>
                <a:cubicBezTo>
                  <a:pt x="0" y="116"/>
                  <a:pt x="0" y="116"/>
                  <a:pt x="0" y="116"/>
                </a:cubicBezTo>
                <a:cubicBezTo>
                  <a:pt x="0" y="147"/>
                  <a:pt x="0" y="147"/>
                  <a:pt x="0" y="147"/>
                </a:cubicBezTo>
                <a:cubicBezTo>
                  <a:pt x="4" y="147"/>
                  <a:pt x="4" y="147"/>
                  <a:pt x="4" y="147"/>
                </a:cubicBezTo>
                <a:cubicBezTo>
                  <a:pt x="39" y="147"/>
                  <a:pt x="67" y="119"/>
                  <a:pt x="67" y="84"/>
                </a:cubicBezTo>
                <a:cubicBezTo>
                  <a:pt x="67" y="67"/>
                  <a:pt x="81" y="53"/>
                  <a:pt x="98" y="53"/>
                </a:cubicBezTo>
                <a:cubicBezTo>
                  <a:pt x="103" y="53"/>
                  <a:pt x="103" y="53"/>
                  <a:pt x="103" y="53"/>
                </a:cubicBezTo>
                <a:cubicBezTo>
                  <a:pt x="103" y="73"/>
                  <a:pt x="103" y="73"/>
                  <a:pt x="103" y="73"/>
                </a:cubicBezTo>
                <a:cubicBezTo>
                  <a:pt x="142" y="37"/>
                  <a:pt x="142" y="37"/>
                  <a:pt x="142" y="37"/>
                </a:cubicBezTo>
                <a:cubicBezTo>
                  <a:pt x="103" y="0"/>
                  <a:pt x="103" y="0"/>
                  <a:pt x="103" y="0"/>
                </a:cubicBezTo>
                <a:cubicBezTo>
                  <a:pt x="103" y="21"/>
                  <a:pt x="103" y="21"/>
                  <a:pt x="103" y="21"/>
                </a:cubicBezTo>
                <a:lnTo>
                  <a:pt x="98" y="21"/>
                </a:lnTo>
                <a:close/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9" name="Полилиния 128"/>
          <p:cNvSpPr/>
          <p:nvPr/>
        </p:nvSpPr>
        <p:spPr>
          <a:xfrm flipV="1">
            <a:off x="3779280" y="4797000"/>
            <a:ext cx="2160000" cy="719640"/>
          </a:xfrm>
          <a:custGeom>
            <a:avLst/>
            <a:gdLst/>
            <a:ahLst/>
            <a:cxnLst/>
            <a:rect l="l" t="t" r="r" b="b"/>
            <a:pathLst>
              <a:path w="142" h="147">
                <a:moveTo>
                  <a:pt x="98" y="21"/>
                </a:moveTo>
                <a:cubicBezTo>
                  <a:pt x="64" y="21"/>
                  <a:pt x="36" y="50"/>
                  <a:pt x="36" y="84"/>
                </a:cubicBezTo>
                <a:cubicBezTo>
                  <a:pt x="36" y="102"/>
                  <a:pt x="22" y="116"/>
                  <a:pt x="4" y="116"/>
                </a:cubicBezTo>
                <a:cubicBezTo>
                  <a:pt x="0" y="116"/>
                  <a:pt x="0" y="116"/>
                  <a:pt x="0" y="116"/>
                </a:cubicBezTo>
                <a:cubicBezTo>
                  <a:pt x="0" y="147"/>
                  <a:pt x="0" y="147"/>
                  <a:pt x="0" y="147"/>
                </a:cubicBezTo>
                <a:cubicBezTo>
                  <a:pt x="4" y="147"/>
                  <a:pt x="4" y="147"/>
                  <a:pt x="4" y="147"/>
                </a:cubicBezTo>
                <a:cubicBezTo>
                  <a:pt x="39" y="147"/>
                  <a:pt x="67" y="119"/>
                  <a:pt x="67" y="84"/>
                </a:cubicBezTo>
                <a:cubicBezTo>
                  <a:pt x="67" y="67"/>
                  <a:pt x="81" y="53"/>
                  <a:pt x="98" y="53"/>
                </a:cubicBezTo>
                <a:cubicBezTo>
                  <a:pt x="103" y="53"/>
                  <a:pt x="103" y="53"/>
                  <a:pt x="103" y="53"/>
                </a:cubicBezTo>
                <a:cubicBezTo>
                  <a:pt x="103" y="73"/>
                  <a:pt x="103" y="73"/>
                  <a:pt x="103" y="73"/>
                </a:cubicBezTo>
                <a:cubicBezTo>
                  <a:pt x="142" y="37"/>
                  <a:pt x="142" y="37"/>
                  <a:pt x="142" y="37"/>
                </a:cubicBezTo>
                <a:cubicBezTo>
                  <a:pt x="103" y="0"/>
                  <a:pt x="103" y="0"/>
                  <a:pt x="103" y="0"/>
                </a:cubicBezTo>
                <a:cubicBezTo>
                  <a:pt x="103" y="21"/>
                  <a:pt x="103" y="21"/>
                  <a:pt x="103" y="21"/>
                </a:cubicBezTo>
                <a:lnTo>
                  <a:pt x="98" y="21"/>
                </a:lnTo>
                <a:close/>
              </a:path>
            </a:pathLst>
          </a:custGeom>
          <a:solidFill>
            <a:srgbClr val="39B2E5"/>
          </a:solidFill>
          <a:ln w="18000">
            <a:solidFill>
              <a:srgbClr val="009BD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</TotalTime>
  <Words>970</Words>
  <Application>Microsoft Office PowerPoint</Application>
  <PresentationFormat>Произвольный</PresentationFormat>
  <Paragraphs>146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Решение ситуационных задач:  третий этап аккредитации  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Curve</dc:title>
  <dc:creator>Орг.отдел</dc:creator>
  <cp:lastModifiedBy>User</cp:lastModifiedBy>
  <cp:revision>69</cp:revision>
  <dcterms:created xsi:type="dcterms:W3CDTF">2022-04-10T10:13:34Z</dcterms:created>
  <dcterms:modified xsi:type="dcterms:W3CDTF">2022-04-22T09:09:35Z</dcterms:modified>
  <dc:language>ru-RU</dc:language>
</cp:coreProperties>
</file>